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70" r:id="rId5"/>
    <p:sldId id="266" r:id="rId6"/>
    <p:sldId id="267" r:id="rId7"/>
    <p:sldId id="269" r:id="rId8"/>
    <p:sldId id="264" r:id="rId9"/>
    <p:sldId id="268" r:id="rId10"/>
    <p:sldId id="257" r:id="rId11"/>
    <p:sldId id="271" r:id="rId12"/>
    <p:sldId id="272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emailarizona.sharepoint.com/sites/HASVOC/Shared%20Documents/General/Richard%20-%20Summer%202020/Daily%20Max%20June-July_VOC_Ozone%20(ISOPLETH).xlsm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hard\Desktop\VOCFALL2020\Daily%20Max%20June-July_VOC_Ozone%20(ISOPLETH).xlsm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hard\Desktop\VOCFALL2020\Daily%20Max%20June-July_VOC_Ozone%20(ISOPLETH).xlsm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/>
              <a:t> VOC Contribution</a:t>
            </a:r>
          </a:p>
        </c:rich>
      </c:tx>
      <c:layout>
        <c:manualLayout>
          <c:xMode val="edge"/>
          <c:yMode val="edge"/>
          <c:x val="0.38214367225835905"/>
          <c:y val="2.33491399656841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1"/>
          <c:order val="1"/>
          <c:tx>
            <c:v>Alkanes ≤ 5</c:v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('Ozone Excedence Days'!$A$2,'Ozone Excedence Days'!$A$8,'Ozone Excedence Days'!$A$14,'Ozone Excedence Days'!$A$20)</c:f>
              <c:numCache>
                <c:formatCode>d\-mmm</c:formatCode>
                <c:ptCount val="4"/>
                <c:pt idx="0">
                  <c:v>43990</c:v>
                </c:pt>
                <c:pt idx="1">
                  <c:v>43991</c:v>
                </c:pt>
                <c:pt idx="2">
                  <c:v>43992</c:v>
                </c:pt>
                <c:pt idx="3">
                  <c:v>43993</c:v>
                </c:pt>
              </c:numCache>
            </c:numRef>
          </c:cat>
          <c:val>
            <c:numRef>
              <c:f>('Ozone Excedence Days'!$F$4,'Ozone Excedence Days'!$F$10,'Ozone Excedence Days'!$F$16,'Ozone Excedence Days'!$F$22)</c:f>
              <c:numCache>
                <c:formatCode>General</c:formatCode>
                <c:ptCount val="4"/>
                <c:pt idx="0">
                  <c:v>37.43</c:v>
                </c:pt>
                <c:pt idx="1">
                  <c:v>85.48</c:v>
                </c:pt>
                <c:pt idx="2">
                  <c:v>84.639999999999986</c:v>
                </c:pt>
                <c:pt idx="3">
                  <c:v>92.92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00-4781-A559-85624C67D0A6}"/>
            </c:ext>
          </c:extLst>
        </c:ser>
        <c:ser>
          <c:idx val="2"/>
          <c:order val="2"/>
          <c:tx>
            <c:v>Alkanes ≥ 6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('Ozone Excedence Days'!$A$2,'Ozone Excedence Days'!$A$8,'Ozone Excedence Days'!$A$14,'Ozone Excedence Days'!$A$20)</c:f>
              <c:numCache>
                <c:formatCode>d\-mmm</c:formatCode>
                <c:ptCount val="4"/>
                <c:pt idx="0">
                  <c:v>43990</c:v>
                </c:pt>
                <c:pt idx="1">
                  <c:v>43991</c:v>
                </c:pt>
                <c:pt idx="2">
                  <c:v>43992</c:v>
                </c:pt>
                <c:pt idx="3">
                  <c:v>43993</c:v>
                </c:pt>
              </c:numCache>
            </c:numRef>
          </c:cat>
          <c:val>
            <c:numRef>
              <c:f>('Ozone Excedence Days'!$C$2,'Ozone Excedence Days'!$C$8,'Ozone Excedence Days'!$C$14,'Ozone Excedence Days'!$C$20)</c:f>
              <c:numCache>
                <c:formatCode>General</c:formatCode>
                <c:ptCount val="4"/>
                <c:pt idx="0">
                  <c:v>70.009999999999991</c:v>
                </c:pt>
                <c:pt idx="1">
                  <c:v>94.679999999999993</c:v>
                </c:pt>
                <c:pt idx="2">
                  <c:v>83.2</c:v>
                </c:pt>
                <c:pt idx="3">
                  <c:v>94.819999999999979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00-4781-A559-85624C67D0A6}"/>
            </c:ext>
          </c:extLst>
        </c:ser>
        <c:ser>
          <c:idx val="3"/>
          <c:order val="3"/>
          <c:tx>
            <c:v>Alkenes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('Ozone Excedence Days'!$A$2,'Ozone Excedence Days'!$A$8,'Ozone Excedence Days'!$A$14,'Ozone Excedence Days'!$A$20)</c:f>
              <c:numCache>
                <c:formatCode>d\-mmm</c:formatCode>
                <c:ptCount val="4"/>
                <c:pt idx="0">
                  <c:v>43990</c:v>
                </c:pt>
                <c:pt idx="1">
                  <c:v>43991</c:v>
                </c:pt>
                <c:pt idx="2">
                  <c:v>43992</c:v>
                </c:pt>
                <c:pt idx="3">
                  <c:v>43993</c:v>
                </c:pt>
              </c:numCache>
            </c:numRef>
          </c:cat>
          <c:val>
            <c:numRef>
              <c:f>('Ozone Excedence Days'!$F$2,'Ozone Excedence Days'!$F$8,'Ozone Excedence Days'!$F$14,'Ozone Excedence Days'!$F$20)</c:f>
              <c:numCache>
                <c:formatCode>General</c:formatCode>
                <c:ptCount val="4"/>
                <c:pt idx="0">
                  <c:v>9.8500000000000014</c:v>
                </c:pt>
                <c:pt idx="1">
                  <c:v>19.829999999999998</c:v>
                </c:pt>
                <c:pt idx="2">
                  <c:v>44.95</c:v>
                </c:pt>
                <c:pt idx="3">
                  <c:v>23.93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00-4781-A559-85624C67D0A6}"/>
            </c:ext>
          </c:extLst>
        </c:ser>
        <c:ser>
          <c:idx val="5"/>
          <c:order val="4"/>
          <c:tx>
            <c:v>Alkenes (Biogenic)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('Ozone Excedence Days'!$A$2,'Ozone Excedence Days'!$A$8,'Ozone Excedence Days'!$A$14,'Ozone Excedence Days'!$A$20)</c:f>
              <c:numCache>
                <c:formatCode>d\-mmm</c:formatCode>
                <c:ptCount val="4"/>
                <c:pt idx="0">
                  <c:v>43990</c:v>
                </c:pt>
                <c:pt idx="1">
                  <c:v>43991</c:v>
                </c:pt>
                <c:pt idx="2">
                  <c:v>43992</c:v>
                </c:pt>
                <c:pt idx="3">
                  <c:v>43993</c:v>
                </c:pt>
              </c:numCache>
            </c:numRef>
          </c:cat>
          <c:val>
            <c:numRef>
              <c:f>('Ozone Excedence Days'!$F$3,'Ozone Excedence Days'!$F$9,'Ozone Excedence Days'!$F$15,'Ozone Excedence Days'!$F$21)</c:f>
              <c:numCache>
                <c:formatCode>General</c:formatCode>
                <c:ptCount val="4"/>
                <c:pt idx="0">
                  <c:v>0</c:v>
                </c:pt>
                <c:pt idx="1">
                  <c:v>7.95</c:v>
                </c:pt>
                <c:pt idx="2">
                  <c:v>0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00-4781-A559-85624C67D0A6}"/>
            </c:ext>
          </c:extLst>
        </c:ser>
        <c:ser>
          <c:idx val="4"/>
          <c:order val="5"/>
          <c:tx>
            <c:v>Aromatics</c:v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('Ozone Excedence Days'!$A$2,'Ozone Excedence Days'!$A$8,'Ozone Excedence Days'!$A$14,'Ozone Excedence Days'!$A$20)</c:f>
              <c:numCache>
                <c:formatCode>d\-mmm</c:formatCode>
                <c:ptCount val="4"/>
                <c:pt idx="0">
                  <c:v>43990</c:v>
                </c:pt>
                <c:pt idx="1">
                  <c:v>43991</c:v>
                </c:pt>
                <c:pt idx="2">
                  <c:v>43992</c:v>
                </c:pt>
                <c:pt idx="3">
                  <c:v>43993</c:v>
                </c:pt>
              </c:numCache>
            </c:numRef>
          </c:cat>
          <c:val>
            <c:numRef>
              <c:f>('Ozone Excedence Days'!$C$3,'Ozone Excedence Days'!$C$9,'Ozone Excedence Days'!$C$15,'Ozone Excedence Days'!$C$21)</c:f>
              <c:numCache>
                <c:formatCode>General</c:formatCode>
                <c:ptCount val="4"/>
                <c:pt idx="0">
                  <c:v>98.28</c:v>
                </c:pt>
                <c:pt idx="1">
                  <c:v>126.02000000000001</c:v>
                </c:pt>
                <c:pt idx="2">
                  <c:v>111.00999999999999</c:v>
                </c:pt>
                <c:pt idx="3">
                  <c:v>130.4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00-4781-A559-85624C67D0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599037935"/>
        <c:axId val="688042847"/>
      </c:barChart>
      <c:lineChart>
        <c:grouping val="standard"/>
        <c:varyColors val="0"/>
        <c:ser>
          <c:idx val="0"/>
          <c:order val="0"/>
          <c:tx>
            <c:v>Total VOC</c:v>
          </c:tx>
          <c:spPr>
            <a:ln w="28575" cap="rnd">
              <a:noFill/>
              <a:round/>
            </a:ln>
            <a:effectLst/>
          </c:spPr>
          <c:marker>
            <c:symbol val="triangle"/>
            <c:size val="12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('Ozone Excedence Days'!$A$2,'Ozone Excedence Days'!$A$8,'Ozone Excedence Days'!$A$14,'Ozone Excedence Days'!$A$20)</c:f>
              <c:numCache>
                <c:formatCode>d\-mmm</c:formatCode>
                <c:ptCount val="4"/>
                <c:pt idx="0">
                  <c:v>43990</c:v>
                </c:pt>
                <c:pt idx="1">
                  <c:v>43991</c:v>
                </c:pt>
                <c:pt idx="2">
                  <c:v>43992</c:v>
                </c:pt>
                <c:pt idx="3">
                  <c:v>43993</c:v>
                </c:pt>
              </c:numCache>
            </c:numRef>
          </c:cat>
          <c:val>
            <c:numRef>
              <c:f>('Ozone Excedence Days'!$G$2,'Ozone Excedence Days'!$G$8,'Ozone Excedence Days'!$G$14,'Ozone Excedence Days'!$G$20)</c:f>
              <c:numCache>
                <c:formatCode>General</c:formatCode>
                <c:ptCount val="4"/>
                <c:pt idx="0">
                  <c:v>215.57</c:v>
                </c:pt>
                <c:pt idx="1">
                  <c:v>333.96</c:v>
                </c:pt>
                <c:pt idx="2">
                  <c:v>323.79999999999995</c:v>
                </c:pt>
                <c:pt idx="3">
                  <c:v>350.07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700-4781-A559-85624C67D0A6}"/>
            </c:ext>
          </c:extLst>
        </c:ser>
        <c:ser>
          <c:idx val="6"/>
          <c:order val="6"/>
          <c:tx>
            <c:v>NOx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val>
            <c:numRef>
              <c:f>('Ozone Excedence Days'!$G$3,'Ozone Excedence Days'!$G$9,'Ozone Excedence Days'!$G$15,'Ozone Excedence Days'!$G$21)</c:f>
              <c:numCache>
                <c:formatCode>General</c:formatCode>
                <c:ptCount val="4"/>
                <c:pt idx="0">
                  <c:v>13</c:v>
                </c:pt>
                <c:pt idx="1">
                  <c:v>20.5</c:v>
                </c:pt>
                <c:pt idx="2">
                  <c:v>20.100000000000001</c:v>
                </c:pt>
                <c:pt idx="3">
                  <c:v>12.7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700-4781-A559-85624C67D0A6}"/>
            </c:ext>
          </c:extLst>
        </c:ser>
        <c:ser>
          <c:idx val="7"/>
          <c:order val="7"/>
          <c:tx>
            <c:v>Ozone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2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val>
            <c:numRef>
              <c:f>('Ozone Excedence Days'!$G$4,'Ozone Excedence Days'!$G$10,'Ozone Excedence Days'!$G$16,'Ozone Excedence Days'!$G$22)</c:f>
              <c:numCache>
                <c:formatCode>General</c:formatCode>
                <c:ptCount val="4"/>
                <c:pt idx="0">
                  <c:v>53</c:v>
                </c:pt>
                <c:pt idx="1">
                  <c:v>72</c:v>
                </c:pt>
                <c:pt idx="2">
                  <c:v>67</c:v>
                </c:pt>
                <c:pt idx="3">
                  <c:v>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700-4781-A559-85624C67D0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9033743"/>
        <c:axId val="1008971503"/>
      </c:lineChart>
      <c:dateAx>
        <c:axId val="599037935"/>
        <c:scaling>
          <c:orientation val="minMax"/>
        </c:scaling>
        <c:delete val="0"/>
        <c:axPos val="b"/>
        <c:numFmt formatCode="[$-409]d\-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8042847"/>
        <c:crosses val="autoZero"/>
        <c:auto val="0"/>
        <c:lblOffset val="100"/>
        <c:baseTimeUnit val="days"/>
        <c:majorUnit val="1"/>
      </c:dateAx>
      <c:valAx>
        <c:axId val="688042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Percent Contribution of VOC Class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9037935"/>
        <c:crosses val="autoZero"/>
        <c:crossBetween val="between"/>
      </c:valAx>
      <c:valAx>
        <c:axId val="1008971503"/>
        <c:scaling>
          <c:orientation val="minMax"/>
          <c:max val="375"/>
          <c:min val="0"/>
        </c:scaling>
        <c:delete val="0"/>
        <c:axPos val="r"/>
        <c:title>
          <c:tx>
            <c:rich>
              <a:bodyPr rot="5400000" spcFirstLastPara="1" vertOverflow="ellipsis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Concentration (ppb)</a:t>
                </a:r>
              </a:p>
            </c:rich>
          </c:tx>
          <c:layout>
            <c:manualLayout>
              <c:xMode val="edge"/>
              <c:yMode val="edge"/>
              <c:x val="0.82292812583209729"/>
              <c:y val="0.282551481866037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5400000" spcFirstLastPara="1" vertOverflow="ellipsis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033743"/>
        <c:crosses val="max"/>
        <c:crossBetween val="between"/>
      </c:valAx>
      <c:dateAx>
        <c:axId val="1069033743"/>
        <c:scaling>
          <c:orientation val="minMax"/>
        </c:scaling>
        <c:delete val="1"/>
        <c:axPos val="b"/>
        <c:numFmt formatCode="d\-mmm" sourceLinked="1"/>
        <c:majorTickMark val="out"/>
        <c:minorTickMark val="none"/>
        <c:tickLblPos val="nextTo"/>
        <c:crossAx val="1008971503"/>
        <c:crosses val="autoZero"/>
        <c:auto val="1"/>
        <c:lblOffset val="100"/>
        <c:baseTimeUnit val="days"/>
        <c:majorUnit val="1"/>
        <c:minorUnit val="1"/>
      </c:date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Daily Max VOCs</a:t>
            </a:r>
            <a:r>
              <a:rPr lang="en-US" sz="1800" b="1" baseline="0"/>
              <a:t> vs. Ozone - Children's Park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VOCs</c:v>
          </c:tx>
          <c:spPr>
            <a:ln w="412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'daily max - FIXED'!$A$2:$A$94</c:f>
              <c:numCache>
                <c:formatCode>d\-mmm</c:formatCode>
                <c:ptCount val="61"/>
                <c:pt idx="0">
                  <c:v>43983</c:v>
                </c:pt>
                <c:pt idx="1">
                  <c:v>43984</c:v>
                </c:pt>
                <c:pt idx="2">
                  <c:v>43985</c:v>
                </c:pt>
                <c:pt idx="3">
                  <c:v>43986</c:v>
                </c:pt>
                <c:pt idx="4">
                  <c:v>43987</c:v>
                </c:pt>
                <c:pt idx="5">
                  <c:v>43988</c:v>
                </c:pt>
                <c:pt idx="6">
                  <c:v>43989</c:v>
                </c:pt>
                <c:pt idx="7">
                  <c:v>43990</c:v>
                </c:pt>
                <c:pt idx="8">
                  <c:v>43991</c:v>
                </c:pt>
                <c:pt idx="9">
                  <c:v>43992</c:v>
                </c:pt>
                <c:pt idx="10">
                  <c:v>43993</c:v>
                </c:pt>
                <c:pt idx="11">
                  <c:v>43994</c:v>
                </c:pt>
                <c:pt idx="12">
                  <c:v>43995</c:v>
                </c:pt>
                <c:pt idx="13">
                  <c:v>43996</c:v>
                </c:pt>
                <c:pt idx="14">
                  <c:v>43997</c:v>
                </c:pt>
                <c:pt idx="15">
                  <c:v>43998</c:v>
                </c:pt>
                <c:pt idx="16">
                  <c:v>43999</c:v>
                </c:pt>
                <c:pt idx="17">
                  <c:v>44000</c:v>
                </c:pt>
                <c:pt idx="18">
                  <c:v>44001</c:v>
                </c:pt>
                <c:pt idx="19">
                  <c:v>44002</c:v>
                </c:pt>
                <c:pt idx="20">
                  <c:v>44003</c:v>
                </c:pt>
                <c:pt idx="21">
                  <c:v>44004</c:v>
                </c:pt>
                <c:pt idx="22">
                  <c:v>44005</c:v>
                </c:pt>
                <c:pt idx="23">
                  <c:v>44006</c:v>
                </c:pt>
                <c:pt idx="24">
                  <c:v>44007</c:v>
                </c:pt>
                <c:pt idx="25">
                  <c:v>44008</c:v>
                </c:pt>
                <c:pt idx="26">
                  <c:v>44009</c:v>
                </c:pt>
                <c:pt idx="27">
                  <c:v>44010</c:v>
                </c:pt>
                <c:pt idx="28">
                  <c:v>44011</c:v>
                </c:pt>
                <c:pt idx="29">
                  <c:v>44012</c:v>
                </c:pt>
                <c:pt idx="30">
                  <c:v>44013</c:v>
                </c:pt>
                <c:pt idx="31">
                  <c:v>44014</c:v>
                </c:pt>
                <c:pt idx="32">
                  <c:v>44015</c:v>
                </c:pt>
                <c:pt idx="33">
                  <c:v>44016</c:v>
                </c:pt>
                <c:pt idx="34">
                  <c:v>44017</c:v>
                </c:pt>
                <c:pt idx="35">
                  <c:v>44018</c:v>
                </c:pt>
                <c:pt idx="36">
                  <c:v>44019</c:v>
                </c:pt>
                <c:pt idx="37">
                  <c:v>44020</c:v>
                </c:pt>
                <c:pt idx="38">
                  <c:v>44021</c:v>
                </c:pt>
                <c:pt idx="39">
                  <c:v>44022</c:v>
                </c:pt>
                <c:pt idx="40">
                  <c:v>44023</c:v>
                </c:pt>
                <c:pt idx="41">
                  <c:v>44024</c:v>
                </c:pt>
                <c:pt idx="42">
                  <c:v>44025</c:v>
                </c:pt>
                <c:pt idx="43">
                  <c:v>44026</c:v>
                </c:pt>
                <c:pt idx="44">
                  <c:v>44027</c:v>
                </c:pt>
                <c:pt idx="45">
                  <c:v>44028</c:v>
                </c:pt>
                <c:pt idx="46">
                  <c:v>44029</c:v>
                </c:pt>
                <c:pt idx="47">
                  <c:v>44030</c:v>
                </c:pt>
                <c:pt idx="48">
                  <c:v>44031</c:v>
                </c:pt>
                <c:pt idx="49">
                  <c:v>44032</c:v>
                </c:pt>
                <c:pt idx="50">
                  <c:v>44033</c:v>
                </c:pt>
                <c:pt idx="51">
                  <c:v>44034</c:v>
                </c:pt>
                <c:pt idx="52">
                  <c:v>44035</c:v>
                </c:pt>
                <c:pt idx="53">
                  <c:v>44036</c:v>
                </c:pt>
                <c:pt idx="54">
                  <c:v>44037</c:v>
                </c:pt>
                <c:pt idx="55">
                  <c:v>44038</c:v>
                </c:pt>
                <c:pt idx="56">
                  <c:v>44039</c:v>
                </c:pt>
                <c:pt idx="57">
                  <c:v>44040</c:v>
                </c:pt>
                <c:pt idx="58">
                  <c:v>44041</c:v>
                </c:pt>
                <c:pt idx="59">
                  <c:v>44042</c:v>
                </c:pt>
                <c:pt idx="60">
                  <c:v>44043</c:v>
                </c:pt>
              </c:numCache>
            </c:numRef>
          </c:cat>
          <c:val>
            <c:numRef>
              <c:f>'daily max - FIXED'!$C$3:$C$95</c:f>
              <c:numCache>
                <c:formatCode>General</c:formatCode>
                <c:ptCount val="61"/>
                <c:pt idx="0">
                  <c:v>376.06</c:v>
                </c:pt>
                <c:pt idx="1">
                  <c:v>307.14999999999998</c:v>
                </c:pt>
                <c:pt idx="4">
                  <c:v>308.74</c:v>
                </c:pt>
                <c:pt idx="5">
                  <c:v>215.44</c:v>
                </c:pt>
                <c:pt idx="6">
                  <c:v>251.29</c:v>
                </c:pt>
                <c:pt idx="7">
                  <c:v>216.41</c:v>
                </c:pt>
                <c:pt idx="8">
                  <c:v>334.3</c:v>
                </c:pt>
                <c:pt idx="9">
                  <c:v>324.39999999999998</c:v>
                </c:pt>
                <c:pt idx="10">
                  <c:v>350.37</c:v>
                </c:pt>
                <c:pt idx="11">
                  <c:v>229.01</c:v>
                </c:pt>
                <c:pt idx="12">
                  <c:v>423.93</c:v>
                </c:pt>
                <c:pt idx="13">
                  <c:v>347.21</c:v>
                </c:pt>
                <c:pt idx="14">
                  <c:v>485.48</c:v>
                </c:pt>
                <c:pt idx="15">
                  <c:v>204.58</c:v>
                </c:pt>
                <c:pt idx="16">
                  <c:v>383.7</c:v>
                </c:pt>
                <c:pt idx="17">
                  <c:v>194.14</c:v>
                </c:pt>
                <c:pt idx="18">
                  <c:v>386.07</c:v>
                </c:pt>
                <c:pt idx="19">
                  <c:v>349.37</c:v>
                </c:pt>
                <c:pt idx="20">
                  <c:v>307.06</c:v>
                </c:pt>
                <c:pt idx="21">
                  <c:v>322.7</c:v>
                </c:pt>
                <c:pt idx="22">
                  <c:v>407.52</c:v>
                </c:pt>
                <c:pt idx="23">
                  <c:v>439.98</c:v>
                </c:pt>
                <c:pt idx="24">
                  <c:v>221.5</c:v>
                </c:pt>
                <c:pt idx="25">
                  <c:v>387.25</c:v>
                </c:pt>
                <c:pt idx="26">
                  <c:v>301.52999999999997</c:v>
                </c:pt>
                <c:pt idx="27">
                  <c:v>200.48</c:v>
                </c:pt>
                <c:pt idx="28">
                  <c:v>209.7</c:v>
                </c:pt>
                <c:pt idx="29">
                  <c:v>247.5</c:v>
                </c:pt>
                <c:pt idx="30">
                  <c:v>269.82</c:v>
                </c:pt>
                <c:pt idx="32">
                  <c:v>284.89999999999998</c:v>
                </c:pt>
                <c:pt idx="33">
                  <c:v>273.67</c:v>
                </c:pt>
                <c:pt idx="34">
                  <c:v>223.55</c:v>
                </c:pt>
                <c:pt idx="35">
                  <c:v>307.41000000000003</c:v>
                </c:pt>
                <c:pt idx="36">
                  <c:v>315.98</c:v>
                </c:pt>
                <c:pt idx="37">
                  <c:v>259.2</c:v>
                </c:pt>
                <c:pt idx="38">
                  <c:v>255.05</c:v>
                </c:pt>
                <c:pt idx="42">
                  <c:v>203.64</c:v>
                </c:pt>
                <c:pt idx="43">
                  <c:v>243.21</c:v>
                </c:pt>
                <c:pt idx="44">
                  <c:v>265.79000000000002</c:v>
                </c:pt>
                <c:pt idx="45">
                  <c:v>224.46</c:v>
                </c:pt>
                <c:pt idx="46">
                  <c:v>208.91</c:v>
                </c:pt>
                <c:pt idx="47">
                  <c:v>237.32</c:v>
                </c:pt>
                <c:pt idx="48">
                  <c:v>292.83999999999997</c:v>
                </c:pt>
                <c:pt idx="49">
                  <c:v>376.04</c:v>
                </c:pt>
                <c:pt idx="50">
                  <c:v>498.01</c:v>
                </c:pt>
                <c:pt idx="51">
                  <c:v>220.52</c:v>
                </c:pt>
                <c:pt idx="52">
                  <c:v>238.93</c:v>
                </c:pt>
                <c:pt idx="53">
                  <c:v>239.56</c:v>
                </c:pt>
                <c:pt idx="54">
                  <c:v>267.57</c:v>
                </c:pt>
                <c:pt idx="55">
                  <c:v>234.35</c:v>
                </c:pt>
                <c:pt idx="56">
                  <c:v>273.5</c:v>
                </c:pt>
                <c:pt idx="57">
                  <c:v>268.91000000000003</c:v>
                </c:pt>
                <c:pt idx="58">
                  <c:v>283.10000000000002</c:v>
                </c:pt>
                <c:pt idx="59">
                  <c:v>312.76</c:v>
                </c:pt>
                <c:pt idx="60">
                  <c:v>266.02999999999997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A9-48EF-8498-8FE600A115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3228943"/>
        <c:axId val="1771624543"/>
      </c:lineChart>
      <c:lineChart>
        <c:grouping val="standard"/>
        <c:varyColors val="0"/>
        <c:ser>
          <c:idx val="1"/>
          <c:order val="1"/>
          <c:tx>
            <c:v>Ozone - Children's Park</c:v>
          </c:tx>
          <c:spPr>
            <a:ln w="412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val>
            <c:numRef>
              <c:f>'ozone - childrens park'!$I$4:$I$64</c:f>
              <c:numCache>
                <c:formatCode>General</c:formatCode>
                <c:ptCount val="61"/>
                <c:pt idx="0">
                  <c:v>65</c:v>
                </c:pt>
                <c:pt idx="1">
                  <c:v>61</c:v>
                </c:pt>
                <c:pt idx="2">
                  <c:v>61</c:v>
                </c:pt>
                <c:pt idx="3">
                  <c:v>66</c:v>
                </c:pt>
                <c:pt idx="4">
                  <c:v>59</c:v>
                </c:pt>
                <c:pt idx="5">
                  <c:v>50</c:v>
                </c:pt>
                <c:pt idx="6">
                  <c:v>48</c:v>
                </c:pt>
                <c:pt idx="7">
                  <c:v>53</c:v>
                </c:pt>
                <c:pt idx="8">
                  <c:v>72</c:v>
                </c:pt>
                <c:pt idx="9">
                  <c:v>67</c:v>
                </c:pt>
                <c:pt idx="10">
                  <c:v>78</c:v>
                </c:pt>
                <c:pt idx="11">
                  <c:v>56</c:v>
                </c:pt>
                <c:pt idx="12">
                  <c:v>54</c:v>
                </c:pt>
                <c:pt idx="13">
                  <c:v>48</c:v>
                </c:pt>
                <c:pt idx="14">
                  <c:v>54</c:v>
                </c:pt>
                <c:pt idx="15">
                  <c:v>49</c:v>
                </c:pt>
                <c:pt idx="16">
                  <c:v>53</c:v>
                </c:pt>
                <c:pt idx="17">
                  <c:v>51</c:v>
                </c:pt>
                <c:pt idx="18">
                  <c:v>55</c:v>
                </c:pt>
                <c:pt idx="19">
                  <c:v>57</c:v>
                </c:pt>
                <c:pt idx="20">
                  <c:v>60</c:v>
                </c:pt>
                <c:pt idx="21">
                  <c:v>59</c:v>
                </c:pt>
                <c:pt idx="22">
                  <c:v>54</c:v>
                </c:pt>
                <c:pt idx="23">
                  <c:v>67</c:v>
                </c:pt>
                <c:pt idx="24">
                  <c:v>57</c:v>
                </c:pt>
                <c:pt idx="25">
                  <c:v>55</c:v>
                </c:pt>
                <c:pt idx="26">
                  <c:v>45</c:v>
                </c:pt>
                <c:pt idx="27">
                  <c:v>45</c:v>
                </c:pt>
                <c:pt idx="28">
                  <c:v>42</c:v>
                </c:pt>
                <c:pt idx="29">
                  <c:v>43</c:v>
                </c:pt>
                <c:pt idx="30">
                  <c:v>42</c:v>
                </c:pt>
                <c:pt idx="31">
                  <c:v>39</c:v>
                </c:pt>
                <c:pt idx="32">
                  <c:v>41</c:v>
                </c:pt>
                <c:pt idx="33">
                  <c:v>50</c:v>
                </c:pt>
                <c:pt idx="34">
                  <c:v>38</c:v>
                </c:pt>
                <c:pt idx="35">
                  <c:v>51</c:v>
                </c:pt>
                <c:pt idx="36">
                  <c:v>47</c:v>
                </c:pt>
                <c:pt idx="37">
                  <c:v>50</c:v>
                </c:pt>
                <c:pt idx="38">
                  <c:v>53</c:v>
                </c:pt>
                <c:pt idx="39">
                  <c:v>54</c:v>
                </c:pt>
                <c:pt idx="40">
                  <c:v>46</c:v>
                </c:pt>
                <c:pt idx="41">
                  <c:v>61</c:v>
                </c:pt>
                <c:pt idx="42">
                  <c:v>55</c:v>
                </c:pt>
                <c:pt idx="43">
                  <c:v>54</c:v>
                </c:pt>
                <c:pt idx="44">
                  <c:v>53</c:v>
                </c:pt>
                <c:pt idx="45">
                  <c:v>58</c:v>
                </c:pt>
                <c:pt idx="46">
                  <c:v>56</c:v>
                </c:pt>
                <c:pt idx="47">
                  <c:v>42</c:v>
                </c:pt>
                <c:pt idx="48">
                  <c:v>44</c:v>
                </c:pt>
                <c:pt idx="49">
                  <c:v>48</c:v>
                </c:pt>
                <c:pt idx="50">
                  <c:v>49</c:v>
                </c:pt>
                <c:pt idx="51">
                  <c:v>65</c:v>
                </c:pt>
                <c:pt idx="52">
                  <c:v>46</c:v>
                </c:pt>
                <c:pt idx="53">
                  <c:v>65</c:v>
                </c:pt>
                <c:pt idx="54">
                  <c:v>59</c:v>
                </c:pt>
                <c:pt idx="55">
                  <c:v>70</c:v>
                </c:pt>
                <c:pt idx="56">
                  <c:v>61</c:v>
                </c:pt>
                <c:pt idx="57">
                  <c:v>64</c:v>
                </c:pt>
                <c:pt idx="58">
                  <c:v>63</c:v>
                </c:pt>
                <c:pt idx="59">
                  <c:v>62</c:v>
                </c:pt>
                <c:pt idx="60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FA9-48EF-8498-8FE600A115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9807167"/>
        <c:axId val="1820789135"/>
      </c:lineChart>
      <c:dateAx>
        <c:axId val="1763228943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1624543"/>
        <c:crosses val="autoZero"/>
        <c:auto val="1"/>
        <c:lblOffset val="100"/>
        <c:baseTimeUnit val="days"/>
      </c:dateAx>
      <c:valAx>
        <c:axId val="1771624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VOC Concentration</a:t>
                </a:r>
                <a:r>
                  <a:rPr lang="en-US" sz="1800" b="1" baseline="0"/>
                  <a:t> (ppb)</a:t>
                </a:r>
                <a:endParaRPr lang="en-US" sz="18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3228943"/>
        <c:crosses val="autoZero"/>
        <c:crossBetween val="between"/>
      </c:valAx>
      <c:valAx>
        <c:axId val="1820789135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Ozone Concentration (ppb)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9807167"/>
        <c:crosses val="max"/>
        <c:crossBetween val="between"/>
      </c:valAx>
      <c:catAx>
        <c:axId val="1379807167"/>
        <c:scaling>
          <c:orientation val="minMax"/>
        </c:scaling>
        <c:delete val="1"/>
        <c:axPos val="b"/>
        <c:majorTickMark val="out"/>
        <c:minorTickMark val="none"/>
        <c:tickLblPos val="nextTo"/>
        <c:crossAx val="182078913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isopleth!$D$2</c:f>
              <c:strCache>
                <c:ptCount val="1"/>
                <c:pt idx="0">
                  <c:v>NOX ppb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isopleth!$B$3:$B$63</c:f>
              <c:numCache>
                <c:formatCode>General</c:formatCode>
                <c:ptCount val="61"/>
                <c:pt idx="0">
                  <c:v>376.06</c:v>
                </c:pt>
                <c:pt idx="1">
                  <c:v>307.14999999999998</c:v>
                </c:pt>
                <c:pt idx="4">
                  <c:v>308.74</c:v>
                </c:pt>
                <c:pt idx="5">
                  <c:v>215.44</c:v>
                </c:pt>
                <c:pt idx="6">
                  <c:v>251.29</c:v>
                </c:pt>
                <c:pt idx="7">
                  <c:v>216.41</c:v>
                </c:pt>
                <c:pt idx="8">
                  <c:v>334.3</c:v>
                </c:pt>
                <c:pt idx="9">
                  <c:v>324.39999999999998</c:v>
                </c:pt>
                <c:pt idx="10">
                  <c:v>350.37</c:v>
                </c:pt>
                <c:pt idx="11">
                  <c:v>229.01</c:v>
                </c:pt>
                <c:pt idx="12">
                  <c:v>423.93</c:v>
                </c:pt>
                <c:pt idx="13">
                  <c:v>347.21</c:v>
                </c:pt>
                <c:pt idx="14">
                  <c:v>485.48</c:v>
                </c:pt>
                <c:pt idx="15">
                  <c:v>204.58</c:v>
                </c:pt>
                <c:pt idx="16">
                  <c:v>383.7</c:v>
                </c:pt>
                <c:pt idx="17">
                  <c:v>194.14</c:v>
                </c:pt>
                <c:pt idx="18">
                  <c:v>386.07</c:v>
                </c:pt>
                <c:pt idx="19">
                  <c:v>349.37</c:v>
                </c:pt>
                <c:pt idx="20">
                  <c:v>307.06</c:v>
                </c:pt>
                <c:pt idx="21">
                  <c:v>322.7</c:v>
                </c:pt>
                <c:pt idx="22">
                  <c:v>407.52</c:v>
                </c:pt>
                <c:pt idx="23">
                  <c:v>439.98</c:v>
                </c:pt>
                <c:pt idx="24">
                  <c:v>221.5</c:v>
                </c:pt>
                <c:pt idx="25">
                  <c:v>387.25</c:v>
                </c:pt>
                <c:pt idx="26">
                  <c:v>301.52999999999997</c:v>
                </c:pt>
                <c:pt idx="27">
                  <c:v>200.48</c:v>
                </c:pt>
                <c:pt idx="28">
                  <c:v>209.7</c:v>
                </c:pt>
                <c:pt idx="29">
                  <c:v>247.5</c:v>
                </c:pt>
                <c:pt idx="30">
                  <c:v>269.82</c:v>
                </c:pt>
                <c:pt idx="32">
                  <c:v>284.89999999999998</c:v>
                </c:pt>
                <c:pt idx="33">
                  <c:v>273.67</c:v>
                </c:pt>
                <c:pt idx="34">
                  <c:v>223.55</c:v>
                </c:pt>
                <c:pt idx="35">
                  <c:v>307.41000000000003</c:v>
                </c:pt>
                <c:pt idx="36">
                  <c:v>315.98</c:v>
                </c:pt>
                <c:pt idx="37">
                  <c:v>259.2</c:v>
                </c:pt>
                <c:pt idx="38">
                  <c:v>255.05</c:v>
                </c:pt>
                <c:pt idx="42">
                  <c:v>203.64</c:v>
                </c:pt>
                <c:pt idx="43">
                  <c:v>243.21</c:v>
                </c:pt>
                <c:pt idx="44">
                  <c:v>265.79000000000002</c:v>
                </c:pt>
                <c:pt idx="45">
                  <c:v>224.46</c:v>
                </c:pt>
                <c:pt idx="46">
                  <c:v>208.91</c:v>
                </c:pt>
                <c:pt idx="47">
                  <c:v>237.32</c:v>
                </c:pt>
                <c:pt idx="48">
                  <c:v>292.83999999999997</c:v>
                </c:pt>
                <c:pt idx="49">
                  <c:v>376.04</c:v>
                </c:pt>
                <c:pt idx="50">
                  <c:v>498.01</c:v>
                </c:pt>
                <c:pt idx="51">
                  <c:v>220.52</c:v>
                </c:pt>
                <c:pt idx="52">
                  <c:v>238.93</c:v>
                </c:pt>
                <c:pt idx="53">
                  <c:v>239.56</c:v>
                </c:pt>
                <c:pt idx="54">
                  <c:v>267.57</c:v>
                </c:pt>
                <c:pt idx="55">
                  <c:v>234.35</c:v>
                </c:pt>
                <c:pt idx="56">
                  <c:v>273.5</c:v>
                </c:pt>
                <c:pt idx="57">
                  <c:v>268.91000000000003</c:v>
                </c:pt>
                <c:pt idx="58">
                  <c:v>283.10000000000002</c:v>
                </c:pt>
                <c:pt idx="59">
                  <c:v>312.76</c:v>
                </c:pt>
                <c:pt idx="60">
                  <c:v>266.02999999999997</c:v>
                </c:pt>
              </c:numCache>
            </c:numRef>
          </c:xVal>
          <c:yVal>
            <c:numRef>
              <c:f>isopleth!$D$3:$D$63</c:f>
              <c:numCache>
                <c:formatCode>General</c:formatCode>
                <c:ptCount val="61"/>
                <c:pt idx="0">
                  <c:v>7.9</c:v>
                </c:pt>
                <c:pt idx="1">
                  <c:v>11</c:v>
                </c:pt>
                <c:pt idx="2">
                  <c:v>11.1</c:v>
                </c:pt>
                <c:pt idx="3">
                  <c:v>13.3</c:v>
                </c:pt>
                <c:pt idx="4">
                  <c:v>16.600000000000001</c:v>
                </c:pt>
                <c:pt idx="5">
                  <c:v>6.2</c:v>
                </c:pt>
                <c:pt idx="6">
                  <c:v>5.7</c:v>
                </c:pt>
                <c:pt idx="7">
                  <c:v>13</c:v>
                </c:pt>
                <c:pt idx="8">
                  <c:v>20.5</c:v>
                </c:pt>
                <c:pt idx="9">
                  <c:v>20.100000000000001</c:v>
                </c:pt>
                <c:pt idx="10">
                  <c:v>12.7</c:v>
                </c:pt>
                <c:pt idx="11">
                  <c:v>15.5</c:v>
                </c:pt>
                <c:pt idx="12">
                  <c:v>12.8</c:v>
                </c:pt>
                <c:pt idx="13">
                  <c:v>5.9</c:v>
                </c:pt>
                <c:pt idx="14">
                  <c:v>15</c:v>
                </c:pt>
                <c:pt idx="15">
                  <c:v>6.2</c:v>
                </c:pt>
                <c:pt idx="16">
                  <c:v>14.8</c:v>
                </c:pt>
                <c:pt idx="17">
                  <c:v>12.8</c:v>
                </c:pt>
                <c:pt idx="18">
                  <c:v>17.7</c:v>
                </c:pt>
                <c:pt idx="19">
                  <c:v>12.3</c:v>
                </c:pt>
                <c:pt idx="20">
                  <c:v>13.9</c:v>
                </c:pt>
                <c:pt idx="21">
                  <c:v>9.3000000000000007</c:v>
                </c:pt>
                <c:pt idx="22">
                  <c:v>15.7</c:v>
                </c:pt>
                <c:pt idx="23">
                  <c:v>14.2</c:v>
                </c:pt>
                <c:pt idx="24">
                  <c:v>12.6</c:v>
                </c:pt>
                <c:pt idx="25">
                  <c:v>14.1</c:v>
                </c:pt>
                <c:pt idx="26">
                  <c:v>7.7</c:v>
                </c:pt>
                <c:pt idx="27">
                  <c:v>2.8</c:v>
                </c:pt>
                <c:pt idx="28">
                  <c:v>2.8</c:v>
                </c:pt>
                <c:pt idx="29">
                  <c:v>9.9</c:v>
                </c:pt>
                <c:pt idx="30">
                  <c:v>7.8</c:v>
                </c:pt>
                <c:pt idx="31">
                  <c:v>11.2</c:v>
                </c:pt>
                <c:pt idx="32">
                  <c:v>13.7</c:v>
                </c:pt>
                <c:pt idx="33">
                  <c:v>10.9</c:v>
                </c:pt>
                <c:pt idx="34">
                  <c:v>8.1</c:v>
                </c:pt>
                <c:pt idx="35">
                  <c:v>8.6</c:v>
                </c:pt>
                <c:pt idx="36">
                  <c:v>8.1999999999999993</c:v>
                </c:pt>
                <c:pt idx="37">
                  <c:v>10</c:v>
                </c:pt>
                <c:pt idx="38">
                  <c:v>13</c:v>
                </c:pt>
                <c:pt idx="39">
                  <c:v>10.6</c:v>
                </c:pt>
                <c:pt idx="40">
                  <c:v>9.4</c:v>
                </c:pt>
                <c:pt idx="41">
                  <c:v>19.600000000000001</c:v>
                </c:pt>
                <c:pt idx="42">
                  <c:v>13.3</c:v>
                </c:pt>
                <c:pt idx="43">
                  <c:v>5.3</c:v>
                </c:pt>
                <c:pt idx="44">
                  <c:v>9.8000000000000007</c:v>
                </c:pt>
                <c:pt idx="45">
                  <c:v>11.8</c:v>
                </c:pt>
                <c:pt idx="46">
                  <c:v>6.3</c:v>
                </c:pt>
                <c:pt idx="47">
                  <c:v>5</c:v>
                </c:pt>
                <c:pt idx="48">
                  <c:v>10.6</c:v>
                </c:pt>
                <c:pt idx="49">
                  <c:v>10.9</c:v>
                </c:pt>
                <c:pt idx="50">
                  <c:v>17.399999999999999</c:v>
                </c:pt>
                <c:pt idx="51">
                  <c:v>8.3000000000000007</c:v>
                </c:pt>
                <c:pt idx="52">
                  <c:v>10</c:v>
                </c:pt>
                <c:pt idx="53">
                  <c:v>10.9</c:v>
                </c:pt>
                <c:pt idx="54">
                  <c:v>12.5</c:v>
                </c:pt>
                <c:pt idx="55">
                  <c:v>20.399999999999999</c:v>
                </c:pt>
                <c:pt idx="56">
                  <c:v>9.8000000000000007</c:v>
                </c:pt>
                <c:pt idx="57">
                  <c:v>15.1</c:v>
                </c:pt>
                <c:pt idx="58">
                  <c:v>27.2</c:v>
                </c:pt>
                <c:pt idx="59">
                  <c:v>19.7</c:v>
                </c:pt>
                <c:pt idx="60">
                  <c:v>16.899999999999999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AFD-49FA-821C-C0754C5C3D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5652144"/>
        <c:axId val="849011248"/>
      </c:scatterChart>
      <c:valAx>
        <c:axId val="585652144"/>
        <c:scaling>
          <c:orientation val="minMax"/>
          <c:max val="200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9011248"/>
        <c:crosses val="autoZero"/>
        <c:crossBetween val="midCat"/>
      </c:valAx>
      <c:valAx>
        <c:axId val="849011248"/>
        <c:scaling>
          <c:orientation val="minMax"/>
          <c:max val="2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56521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Daily NOx </a:t>
            </a:r>
            <a:r>
              <a:rPr lang="en-US" sz="1800" b="1" baseline="0" dirty="0"/>
              <a:t>vs. Ozone - Children's Park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NOx</c:v>
          </c:tx>
          <c:spPr>
            <a:ln w="412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'daily max - FIXED'!$A$2:$A$94</c:f>
              <c:numCache>
                <c:formatCode>d\-mmm</c:formatCode>
                <c:ptCount val="61"/>
                <c:pt idx="0">
                  <c:v>43983</c:v>
                </c:pt>
                <c:pt idx="1">
                  <c:v>43984</c:v>
                </c:pt>
                <c:pt idx="2">
                  <c:v>43985</c:v>
                </c:pt>
                <c:pt idx="3">
                  <c:v>43986</c:v>
                </c:pt>
                <c:pt idx="4">
                  <c:v>43987</c:v>
                </c:pt>
                <c:pt idx="5">
                  <c:v>43988</c:v>
                </c:pt>
                <c:pt idx="6">
                  <c:v>43989</c:v>
                </c:pt>
                <c:pt idx="7">
                  <c:v>43990</c:v>
                </c:pt>
                <c:pt idx="8">
                  <c:v>43991</c:v>
                </c:pt>
                <c:pt idx="9">
                  <c:v>43992</c:v>
                </c:pt>
                <c:pt idx="10">
                  <c:v>43993</c:v>
                </c:pt>
                <c:pt idx="11">
                  <c:v>43994</c:v>
                </c:pt>
                <c:pt idx="12">
                  <c:v>43995</c:v>
                </c:pt>
                <c:pt idx="13">
                  <c:v>43996</c:v>
                </c:pt>
                <c:pt idx="14">
                  <c:v>43997</c:v>
                </c:pt>
                <c:pt idx="15">
                  <c:v>43998</c:v>
                </c:pt>
                <c:pt idx="16">
                  <c:v>43999</c:v>
                </c:pt>
                <c:pt idx="17">
                  <c:v>44000</c:v>
                </c:pt>
                <c:pt idx="18">
                  <c:v>44001</c:v>
                </c:pt>
                <c:pt idx="19">
                  <c:v>44002</c:v>
                </c:pt>
                <c:pt idx="20">
                  <c:v>44003</c:v>
                </c:pt>
                <c:pt idx="21">
                  <c:v>44004</c:v>
                </c:pt>
                <c:pt idx="22">
                  <c:v>44005</c:v>
                </c:pt>
                <c:pt idx="23">
                  <c:v>44006</c:v>
                </c:pt>
                <c:pt idx="24">
                  <c:v>44007</c:v>
                </c:pt>
                <c:pt idx="25">
                  <c:v>44008</c:v>
                </c:pt>
                <c:pt idx="26">
                  <c:v>44009</c:v>
                </c:pt>
                <c:pt idx="27">
                  <c:v>44010</c:v>
                </c:pt>
                <c:pt idx="28">
                  <c:v>44011</c:v>
                </c:pt>
                <c:pt idx="29">
                  <c:v>44012</c:v>
                </c:pt>
                <c:pt idx="30">
                  <c:v>44013</c:v>
                </c:pt>
                <c:pt idx="31">
                  <c:v>44014</c:v>
                </c:pt>
                <c:pt idx="32">
                  <c:v>44015</c:v>
                </c:pt>
                <c:pt idx="33">
                  <c:v>44016</c:v>
                </c:pt>
                <c:pt idx="34">
                  <c:v>44017</c:v>
                </c:pt>
                <c:pt idx="35">
                  <c:v>44018</c:v>
                </c:pt>
                <c:pt idx="36">
                  <c:v>44019</c:v>
                </c:pt>
                <c:pt idx="37">
                  <c:v>44020</c:v>
                </c:pt>
                <c:pt idx="38">
                  <c:v>44021</c:v>
                </c:pt>
                <c:pt idx="39">
                  <c:v>44022</c:v>
                </c:pt>
                <c:pt idx="40">
                  <c:v>44023</c:v>
                </c:pt>
                <c:pt idx="41">
                  <c:v>44024</c:v>
                </c:pt>
                <c:pt idx="42">
                  <c:v>44025</c:v>
                </c:pt>
                <c:pt idx="43">
                  <c:v>44026</c:v>
                </c:pt>
                <c:pt idx="44">
                  <c:v>44027</c:v>
                </c:pt>
                <c:pt idx="45">
                  <c:v>44028</c:v>
                </c:pt>
                <c:pt idx="46">
                  <c:v>44029</c:v>
                </c:pt>
                <c:pt idx="47">
                  <c:v>44030</c:v>
                </c:pt>
                <c:pt idx="48">
                  <c:v>44031</c:v>
                </c:pt>
                <c:pt idx="49">
                  <c:v>44032</c:v>
                </c:pt>
                <c:pt idx="50">
                  <c:v>44033</c:v>
                </c:pt>
                <c:pt idx="51">
                  <c:v>44034</c:v>
                </c:pt>
                <c:pt idx="52">
                  <c:v>44035</c:v>
                </c:pt>
                <c:pt idx="53">
                  <c:v>44036</c:v>
                </c:pt>
                <c:pt idx="54">
                  <c:v>44037</c:v>
                </c:pt>
                <c:pt idx="55">
                  <c:v>44038</c:v>
                </c:pt>
                <c:pt idx="56">
                  <c:v>44039</c:v>
                </c:pt>
                <c:pt idx="57">
                  <c:v>44040</c:v>
                </c:pt>
                <c:pt idx="58">
                  <c:v>44041</c:v>
                </c:pt>
                <c:pt idx="59">
                  <c:v>44042</c:v>
                </c:pt>
                <c:pt idx="60">
                  <c:v>44043</c:v>
                </c:pt>
              </c:numCache>
            </c:numRef>
          </c:cat>
          <c:val>
            <c:numRef>
              <c:f>'ozone - childrens park'!$O$4:$O$64</c:f>
              <c:numCache>
                <c:formatCode>General</c:formatCode>
                <c:ptCount val="61"/>
                <c:pt idx="0">
                  <c:v>7.9</c:v>
                </c:pt>
                <c:pt idx="1">
                  <c:v>11</c:v>
                </c:pt>
                <c:pt idx="2">
                  <c:v>11.1</c:v>
                </c:pt>
                <c:pt idx="3">
                  <c:v>13.3</c:v>
                </c:pt>
                <c:pt idx="4">
                  <c:v>16.600000000000001</c:v>
                </c:pt>
                <c:pt idx="5">
                  <c:v>6.2</c:v>
                </c:pt>
                <c:pt idx="6">
                  <c:v>5.7</c:v>
                </c:pt>
                <c:pt idx="7">
                  <c:v>13</c:v>
                </c:pt>
                <c:pt idx="8">
                  <c:v>20.5</c:v>
                </c:pt>
                <c:pt idx="9">
                  <c:v>20.100000000000001</c:v>
                </c:pt>
                <c:pt idx="10">
                  <c:v>12.7</c:v>
                </c:pt>
                <c:pt idx="11">
                  <c:v>15.5</c:v>
                </c:pt>
                <c:pt idx="12">
                  <c:v>12.8</c:v>
                </c:pt>
                <c:pt idx="13">
                  <c:v>5.9</c:v>
                </c:pt>
                <c:pt idx="14">
                  <c:v>15</c:v>
                </c:pt>
                <c:pt idx="15">
                  <c:v>6.2</c:v>
                </c:pt>
                <c:pt idx="16">
                  <c:v>14.8</c:v>
                </c:pt>
                <c:pt idx="17">
                  <c:v>12.8</c:v>
                </c:pt>
                <c:pt idx="18">
                  <c:v>17.7</c:v>
                </c:pt>
                <c:pt idx="19">
                  <c:v>12.3</c:v>
                </c:pt>
                <c:pt idx="20">
                  <c:v>13.9</c:v>
                </c:pt>
                <c:pt idx="21">
                  <c:v>9.3000000000000007</c:v>
                </c:pt>
                <c:pt idx="22">
                  <c:v>15.7</c:v>
                </c:pt>
                <c:pt idx="23">
                  <c:v>14.2</c:v>
                </c:pt>
                <c:pt idx="24">
                  <c:v>12.6</c:v>
                </c:pt>
                <c:pt idx="25">
                  <c:v>14.1</c:v>
                </c:pt>
                <c:pt idx="26">
                  <c:v>7.7</c:v>
                </c:pt>
                <c:pt idx="27">
                  <c:v>2.8</c:v>
                </c:pt>
                <c:pt idx="28">
                  <c:v>2.8</c:v>
                </c:pt>
                <c:pt idx="29">
                  <c:v>9.9</c:v>
                </c:pt>
                <c:pt idx="30">
                  <c:v>7.8</c:v>
                </c:pt>
                <c:pt idx="31">
                  <c:v>11.2</c:v>
                </c:pt>
                <c:pt idx="32">
                  <c:v>13.7</c:v>
                </c:pt>
                <c:pt idx="33">
                  <c:v>10.9</c:v>
                </c:pt>
                <c:pt idx="34">
                  <c:v>8.1</c:v>
                </c:pt>
                <c:pt idx="35">
                  <c:v>8.6</c:v>
                </c:pt>
                <c:pt idx="36">
                  <c:v>8.1999999999999993</c:v>
                </c:pt>
                <c:pt idx="37">
                  <c:v>10</c:v>
                </c:pt>
                <c:pt idx="38">
                  <c:v>13</c:v>
                </c:pt>
                <c:pt idx="39">
                  <c:v>10.6</c:v>
                </c:pt>
                <c:pt idx="40">
                  <c:v>9.4</c:v>
                </c:pt>
                <c:pt idx="41">
                  <c:v>19.600000000000001</c:v>
                </c:pt>
                <c:pt idx="42">
                  <c:v>13.3</c:v>
                </c:pt>
                <c:pt idx="43">
                  <c:v>5.3</c:v>
                </c:pt>
                <c:pt idx="44">
                  <c:v>9.8000000000000007</c:v>
                </c:pt>
                <c:pt idx="45">
                  <c:v>11.8</c:v>
                </c:pt>
                <c:pt idx="46">
                  <c:v>6.3</c:v>
                </c:pt>
                <c:pt idx="47">
                  <c:v>5</c:v>
                </c:pt>
                <c:pt idx="48">
                  <c:v>10.6</c:v>
                </c:pt>
                <c:pt idx="49">
                  <c:v>10.9</c:v>
                </c:pt>
                <c:pt idx="50">
                  <c:v>17.399999999999999</c:v>
                </c:pt>
                <c:pt idx="51">
                  <c:v>8.3000000000000007</c:v>
                </c:pt>
                <c:pt idx="52">
                  <c:v>10</c:v>
                </c:pt>
                <c:pt idx="53">
                  <c:v>10.9</c:v>
                </c:pt>
                <c:pt idx="54">
                  <c:v>12.5</c:v>
                </c:pt>
                <c:pt idx="55">
                  <c:v>20.399999999999999</c:v>
                </c:pt>
                <c:pt idx="56">
                  <c:v>9.8000000000000007</c:v>
                </c:pt>
                <c:pt idx="57">
                  <c:v>15.1</c:v>
                </c:pt>
                <c:pt idx="58">
                  <c:v>27.2</c:v>
                </c:pt>
                <c:pt idx="59">
                  <c:v>19.7</c:v>
                </c:pt>
                <c:pt idx="60">
                  <c:v>16.899999999999999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B0B-4072-B25C-9399A1ABD2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3228943"/>
        <c:axId val="1771624543"/>
      </c:lineChart>
      <c:lineChart>
        <c:grouping val="standard"/>
        <c:varyColors val="0"/>
        <c:ser>
          <c:idx val="1"/>
          <c:order val="1"/>
          <c:tx>
            <c:v>Ozone - Children's Park</c:v>
          </c:tx>
          <c:spPr>
            <a:ln w="412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val>
            <c:numRef>
              <c:f>'ozone - childrens park'!$I$4:$I$64</c:f>
              <c:numCache>
                <c:formatCode>General</c:formatCode>
                <c:ptCount val="61"/>
                <c:pt idx="0">
                  <c:v>65</c:v>
                </c:pt>
                <c:pt idx="1">
                  <c:v>61</c:v>
                </c:pt>
                <c:pt idx="2">
                  <c:v>61</c:v>
                </c:pt>
                <c:pt idx="3">
                  <c:v>66</c:v>
                </c:pt>
                <c:pt idx="4">
                  <c:v>59</c:v>
                </c:pt>
                <c:pt idx="5">
                  <c:v>50</c:v>
                </c:pt>
                <c:pt idx="6">
                  <c:v>48</c:v>
                </c:pt>
                <c:pt idx="7">
                  <c:v>53</c:v>
                </c:pt>
                <c:pt idx="8">
                  <c:v>72</c:v>
                </c:pt>
                <c:pt idx="9">
                  <c:v>67</c:v>
                </c:pt>
                <c:pt idx="10">
                  <c:v>78</c:v>
                </c:pt>
                <c:pt idx="11">
                  <c:v>56</c:v>
                </c:pt>
                <c:pt idx="12">
                  <c:v>54</c:v>
                </c:pt>
                <c:pt idx="13">
                  <c:v>48</c:v>
                </c:pt>
                <c:pt idx="14">
                  <c:v>54</c:v>
                </c:pt>
                <c:pt idx="15">
                  <c:v>49</c:v>
                </c:pt>
                <c:pt idx="16">
                  <c:v>53</c:v>
                </c:pt>
                <c:pt idx="17">
                  <c:v>51</c:v>
                </c:pt>
                <c:pt idx="18">
                  <c:v>55</c:v>
                </c:pt>
                <c:pt idx="19">
                  <c:v>57</c:v>
                </c:pt>
                <c:pt idx="20">
                  <c:v>60</c:v>
                </c:pt>
                <c:pt idx="21">
                  <c:v>59</c:v>
                </c:pt>
                <c:pt idx="22">
                  <c:v>54</c:v>
                </c:pt>
                <c:pt idx="23">
                  <c:v>67</c:v>
                </c:pt>
                <c:pt idx="24">
                  <c:v>57</c:v>
                </c:pt>
                <c:pt idx="25">
                  <c:v>55</c:v>
                </c:pt>
                <c:pt idx="26">
                  <c:v>45</c:v>
                </c:pt>
                <c:pt idx="27">
                  <c:v>45</c:v>
                </c:pt>
                <c:pt idx="28">
                  <c:v>42</c:v>
                </c:pt>
                <c:pt idx="29">
                  <c:v>43</c:v>
                </c:pt>
                <c:pt idx="30">
                  <c:v>42</c:v>
                </c:pt>
                <c:pt idx="31">
                  <c:v>39</c:v>
                </c:pt>
                <c:pt idx="32">
                  <c:v>41</c:v>
                </c:pt>
                <c:pt idx="33">
                  <c:v>50</c:v>
                </c:pt>
                <c:pt idx="34">
                  <c:v>38</c:v>
                </c:pt>
                <c:pt idx="35">
                  <c:v>51</c:v>
                </c:pt>
                <c:pt idx="36">
                  <c:v>47</c:v>
                </c:pt>
                <c:pt idx="37">
                  <c:v>50</c:v>
                </c:pt>
                <c:pt idx="38">
                  <c:v>53</c:v>
                </c:pt>
                <c:pt idx="39">
                  <c:v>54</c:v>
                </c:pt>
                <c:pt idx="40">
                  <c:v>46</c:v>
                </c:pt>
                <c:pt idx="41">
                  <c:v>61</c:v>
                </c:pt>
                <c:pt idx="42">
                  <c:v>55</c:v>
                </c:pt>
                <c:pt idx="43">
                  <c:v>54</c:v>
                </c:pt>
                <c:pt idx="44">
                  <c:v>53</c:v>
                </c:pt>
                <c:pt idx="45">
                  <c:v>58</c:v>
                </c:pt>
                <c:pt idx="46">
                  <c:v>56</c:v>
                </c:pt>
                <c:pt idx="47">
                  <c:v>42</c:v>
                </c:pt>
                <c:pt idx="48">
                  <c:v>44</c:v>
                </c:pt>
                <c:pt idx="49">
                  <c:v>48</c:v>
                </c:pt>
                <c:pt idx="50">
                  <c:v>49</c:v>
                </c:pt>
                <c:pt idx="51">
                  <c:v>65</c:v>
                </c:pt>
                <c:pt idx="52">
                  <c:v>46</c:v>
                </c:pt>
                <c:pt idx="53">
                  <c:v>65</c:v>
                </c:pt>
                <c:pt idx="54">
                  <c:v>59</c:v>
                </c:pt>
                <c:pt idx="55">
                  <c:v>70</c:v>
                </c:pt>
                <c:pt idx="56">
                  <c:v>61</c:v>
                </c:pt>
                <c:pt idx="57">
                  <c:v>64</c:v>
                </c:pt>
                <c:pt idx="58">
                  <c:v>63</c:v>
                </c:pt>
                <c:pt idx="59">
                  <c:v>62</c:v>
                </c:pt>
                <c:pt idx="60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B0B-4072-B25C-9399A1ABD2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9807167"/>
        <c:axId val="1820789135"/>
      </c:lineChart>
      <c:dateAx>
        <c:axId val="1763228943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1624543"/>
        <c:crosses val="autoZero"/>
        <c:auto val="1"/>
        <c:lblOffset val="100"/>
        <c:baseTimeUnit val="days"/>
      </c:dateAx>
      <c:valAx>
        <c:axId val="1771624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NOx Concentration</a:t>
                </a:r>
                <a:r>
                  <a:rPr lang="en-US" sz="1800" b="1" baseline="0"/>
                  <a:t> (ppb)</a:t>
                </a:r>
                <a:endParaRPr lang="en-US" sz="18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3228943"/>
        <c:crosses val="autoZero"/>
        <c:crossBetween val="between"/>
      </c:valAx>
      <c:valAx>
        <c:axId val="1820789135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Ozone Concentration (ppb)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9807167"/>
        <c:crosses val="max"/>
        <c:crossBetween val="between"/>
      </c:valAx>
      <c:catAx>
        <c:axId val="1379807167"/>
        <c:scaling>
          <c:orientation val="minMax"/>
        </c:scaling>
        <c:delete val="1"/>
        <c:axPos val="b"/>
        <c:majorTickMark val="out"/>
        <c:minorTickMark val="none"/>
        <c:tickLblPos val="nextTo"/>
        <c:crossAx val="182078913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9C25-6D36-4DD7-9BCE-F1610A714029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6434-D45B-43B4-A235-E6A8E454758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693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9C25-6D36-4DD7-9BCE-F1610A714029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6434-D45B-43B4-A235-E6A8E4547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97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9C25-6D36-4DD7-9BCE-F1610A714029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6434-D45B-43B4-A235-E6A8E4547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9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9C25-6D36-4DD7-9BCE-F1610A714029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6434-D45B-43B4-A235-E6A8E4547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27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9C25-6D36-4DD7-9BCE-F1610A714029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6434-D45B-43B4-A235-E6A8E454758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521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9C25-6D36-4DD7-9BCE-F1610A714029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6434-D45B-43B4-A235-E6A8E4547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0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9C25-6D36-4DD7-9BCE-F1610A714029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6434-D45B-43B4-A235-E6A8E4547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87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9C25-6D36-4DD7-9BCE-F1610A714029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6434-D45B-43B4-A235-E6A8E4547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69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9C25-6D36-4DD7-9BCE-F1610A714029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6434-D45B-43B4-A235-E6A8E4547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28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1CF9C25-6D36-4DD7-9BCE-F1610A714029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5E6434-D45B-43B4-A235-E6A8E4547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09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9C25-6D36-4DD7-9BCE-F1610A714029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E6434-D45B-43B4-A235-E6A8E4547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68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1CF9C25-6D36-4DD7-9BCE-F1610A714029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95E6434-D45B-43B4-A235-E6A8E454758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17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9E1AE-FA5E-46AA-8991-812F6E7E0C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7200" dirty="0"/>
              <a:t>The Contribution of Plants and Pollution to Tucson’s Urban Ozone Problem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880C03-4782-42B0-8048-D627288F6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73182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Richard Pepel</a:t>
            </a:r>
          </a:p>
          <a:p>
            <a:r>
              <a:rPr lang="en-US" sz="1500" dirty="0"/>
              <a:t>(department of Chemical and environmental engineering)</a:t>
            </a:r>
          </a:p>
          <a:p>
            <a:r>
              <a:rPr lang="en-US" dirty="0"/>
              <a:t>Mentor: Dr. Eric Betterton</a:t>
            </a:r>
          </a:p>
          <a:p>
            <a:r>
              <a:rPr lang="en-US" sz="1400" dirty="0"/>
              <a:t>(department of hydrology and atmospheric sciences)</a:t>
            </a:r>
          </a:p>
        </p:txBody>
      </p:sp>
      <p:pic>
        <p:nvPicPr>
          <p:cNvPr id="3074" name="Picture 2" descr="University of Arizona Logo Vector (.EPS) Free Download">
            <a:extLst>
              <a:ext uri="{FF2B5EF4-FFF2-40B4-BE49-F238E27FC236}">
                <a16:creationId xmlns:a16="http://schemas.microsoft.com/office/drawing/2014/main" id="{25EF47A8-E163-46DB-A597-DD0AA705B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66" y="4592320"/>
            <a:ext cx="1653843" cy="15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2020 Statewide Symposium | Arizona Space Grant Consortium">
            <a:extLst>
              <a:ext uri="{FF2B5EF4-FFF2-40B4-BE49-F238E27FC236}">
                <a16:creationId xmlns:a16="http://schemas.microsoft.com/office/drawing/2014/main" id="{622721F9-5F3C-4D2B-A617-4FC7C3CF4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869" y="4475940"/>
            <a:ext cx="1176251" cy="157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246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6853C-D1B8-45F4-8AB5-F0D0FDC1E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CE3E1-68B1-4A2C-96DF-2570D9A9B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Thank you to the Arizona Space Grant Consortium and to everyone involved in this project:</a:t>
            </a:r>
          </a:p>
          <a:p>
            <a:pPr marL="0" indent="0">
              <a:buNone/>
            </a:pPr>
            <a:r>
              <a:rPr lang="en-US" b="1" dirty="0"/>
              <a:t>Michelle Coe </a:t>
            </a:r>
            <a:r>
              <a:rPr lang="en-US" dirty="0"/>
              <a:t>– Arizona Space Grant Consortium</a:t>
            </a:r>
          </a:p>
          <a:p>
            <a:pPr marL="0" indent="0">
              <a:buNone/>
            </a:pPr>
            <a:r>
              <a:rPr lang="en-US" b="1" dirty="0"/>
              <a:t>Dr. Chandra Holifield Collins </a:t>
            </a:r>
            <a:r>
              <a:rPr lang="en-US" dirty="0"/>
              <a:t>– Arizona Space Grant Consortium</a:t>
            </a:r>
          </a:p>
          <a:p>
            <a:pPr marL="0" indent="0">
              <a:buNone/>
            </a:pPr>
            <a:r>
              <a:rPr lang="en-US" b="1" dirty="0"/>
              <a:t>Dr. Eric Betterton </a:t>
            </a:r>
            <a:r>
              <a:rPr lang="en-US" dirty="0"/>
              <a:t>– Department of Hydrology and Atmospheric Sciences</a:t>
            </a:r>
          </a:p>
          <a:p>
            <a:pPr marL="0" indent="0">
              <a:buNone/>
            </a:pPr>
            <a:r>
              <a:rPr lang="en-US" b="1" dirty="0"/>
              <a:t>Kyle </a:t>
            </a:r>
            <a:r>
              <a:rPr lang="en-US" b="1" dirty="0" err="1"/>
              <a:t>Rine</a:t>
            </a:r>
            <a:r>
              <a:rPr lang="en-US" b="1" dirty="0"/>
              <a:t> </a:t>
            </a:r>
            <a:r>
              <a:rPr lang="en-US" dirty="0"/>
              <a:t>– Department of Hydrology and Atmospheric Sciences</a:t>
            </a:r>
          </a:p>
          <a:p>
            <a:pPr marL="0" indent="0">
              <a:buNone/>
            </a:pPr>
            <a:r>
              <a:rPr lang="en-US" b="1" dirty="0" err="1"/>
              <a:t>Kisiel</a:t>
            </a:r>
            <a:r>
              <a:rPr lang="en-US" b="1" dirty="0"/>
              <a:t> Chapman </a:t>
            </a:r>
            <a:r>
              <a:rPr lang="en-US" dirty="0"/>
              <a:t>– Department of Hydrology and Atmospheric Sciences</a:t>
            </a:r>
          </a:p>
          <a:p>
            <a:pPr marL="0" indent="0">
              <a:buNone/>
            </a:pPr>
            <a:r>
              <a:rPr lang="en-US" b="1" dirty="0"/>
              <a:t>Dr. Eduardo </a:t>
            </a:r>
            <a:r>
              <a:rPr lang="en-US" b="1" dirty="0" err="1"/>
              <a:t>Saez</a:t>
            </a:r>
            <a:r>
              <a:rPr lang="en-US" b="1" dirty="0"/>
              <a:t> </a:t>
            </a:r>
            <a:r>
              <a:rPr lang="en-US" dirty="0"/>
              <a:t>–  Department of Chemical and Environmental Engineering</a:t>
            </a:r>
          </a:p>
          <a:p>
            <a:pPr marL="0" indent="0">
              <a:buNone/>
            </a:pPr>
            <a:r>
              <a:rPr lang="en-US" b="1" dirty="0"/>
              <a:t>Ruby O’Brien-Metzger </a:t>
            </a:r>
            <a:r>
              <a:rPr lang="en-US" dirty="0"/>
              <a:t>– Department of Aerospace and Mechanical Engineering</a:t>
            </a:r>
          </a:p>
          <a:p>
            <a:pPr marL="0" indent="0">
              <a:buNone/>
            </a:pPr>
            <a:r>
              <a:rPr lang="en-US" b="1" dirty="0"/>
              <a:t>Diana </a:t>
            </a:r>
            <a:r>
              <a:rPr lang="en-US" b="1" dirty="0" err="1"/>
              <a:t>Picón</a:t>
            </a:r>
            <a:r>
              <a:rPr lang="en-US" b="1" dirty="0"/>
              <a:t> </a:t>
            </a:r>
            <a:r>
              <a:rPr lang="en-US" dirty="0"/>
              <a:t>– Department of Biosystems Engineering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University of Arizona Logo Vector (.EPS) Free Download">
            <a:extLst>
              <a:ext uri="{FF2B5EF4-FFF2-40B4-BE49-F238E27FC236}">
                <a16:creationId xmlns:a16="http://schemas.microsoft.com/office/drawing/2014/main" id="{4E4ECD22-CDF4-4798-A9A5-F37B2576B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282" y="4450420"/>
            <a:ext cx="1653843" cy="15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2020 Statewide Symposium | Arizona Space Grant Consortium">
            <a:extLst>
              <a:ext uri="{FF2B5EF4-FFF2-40B4-BE49-F238E27FC236}">
                <a16:creationId xmlns:a16="http://schemas.microsoft.com/office/drawing/2014/main" id="{D060EF3A-8DBE-4F18-9001-AB3611F78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077" y="2642702"/>
            <a:ext cx="1176251" cy="157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835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334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247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F41EC-B881-4363-88A2-BE8526596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NOx Concentration vs. Ozone Concentration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9856D52-5B5C-475E-BA2E-55980D4453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4397903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2881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F7CB0-7BD3-4F5D-BEA2-9FFAA8A07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66AEE-3B2D-43F6-90C0-DADED0562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8732521" cy="4023360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dirty="0"/>
              <a:t>In 2018, ozone levels in Tucson exceeded the Environmental Protection Agency’s national air quality standards (70 ppb) for the first time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Ground-level ozone is a respiratory health risk and an environmental hazard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The recipe for ozone production is:</a:t>
            </a:r>
          </a:p>
          <a:p>
            <a:pPr marL="1071400" lvl="6" indent="0">
              <a:lnSpc>
                <a:spcPct val="100000"/>
              </a:lnSpc>
              <a:buNone/>
            </a:pPr>
            <a:r>
              <a:rPr lang="en-US" sz="1800" dirty="0"/>
              <a:t>Volatile Organic Compounds (VOCs) + Nitrogen oxides (NOx) + Sunlight </a:t>
            </a:r>
            <a:r>
              <a:rPr lang="en-US" sz="1800" dirty="0">
                <a:sym typeface="Wingdings" panose="05000000000000000000" pitchFamily="2" charset="2"/>
              </a:rPr>
              <a:t> Ozone 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Tucson’s VOC profile was unknown prior to this project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The goal of this project is to determine the following in Tucson:</a:t>
            </a:r>
            <a:endParaRPr lang="en-US" dirty="0">
              <a:sym typeface="Wingdings" panose="05000000000000000000" pitchFamily="2" charset="2"/>
            </a:endParaRPr>
          </a:p>
          <a:p>
            <a:pPr marL="871400" lvl="5" indent="0">
              <a:lnSpc>
                <a:spcPct val="100000"/>
              </a:lnSpc>
              <a:buNone/>
            </a:pPr>
            <a:r>
              <a:rPr lang="en-US" sz="1800" dirty="0">
                <a:sym typeface="Wingdings" panose="05000000000000000000" pitchFamily="2" charset="2"/>
              </a:rPr>
              <a:t>The limiting reagent (between VOCs and NOx) for ozone production </a:t>
            </a:r>
          </a:p>
          <a:p>
            <a:pPr marL="871400" lvl="5" indent="0">
              <a:lnSpc>
                <a:spcPct val="100000"/>
              </a:lnSpc>
              <a:buNone/>
            </a:pPr>
            <a:r>
              <a:rPr lang="en-US" sz="1800" dirty="0">
                <a:sym typeface="Wingdings" panose="05000000000000000000" pitchFamily="2" charset="2"/>
              </a:rPr>
              <a:t>How much of an impact VOCs from plants have on ozone production </a:t>
            </a:r>
          </a:p>
          <a:p>
            <a:pPr marL="871400" lvl="5" indent="0">
              <a:lnSpc>
                <a:spcPct val="100000"/>
              </a:lnSpc>
              <a:buNone/>
            </a:pPr>
            <a:r>
              <a:rPr lang="en-US" sz="1800" dirty="0">
                <a:sym typeface="Wingdings" panose="05000000000000000000" pitchFamily="2" charset="2"/>
              </a:rPr>
              <a:t>Whether seasonal VOC trends can be observed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58406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EEC35-EB72-4167-93E6-F18D5917D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68823"/>
            <a:ext cx="10058400" cy="1450757"/>
          </a:xfrm>
        </p:spPr>
        <p:txBody>
          <a:bodyPr/>
          <a:lstStyle/>
          <a:p>
            <a:r>
              <a:rPr lang="en-US" b="1" dirty="0"/>
              <a:t>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C2DB3-DD52-4CA0-9515-AE93B4C9B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57680"/>
            <a:ext cx="9875519" cy="4111414"/>
          </a:xfrm>
        </p:spPr>
        <p:txBody>
          <a:bodyPr>
            <a:normAutofit/>
          </a:bodyPr>
          <a:lstStyle/>
          <a:p>
            <a:pPr lvl="1"/>
            <a:r>
              <a:rPr lang="en-US" sz="2000" dirty="0">
                <a:solidFill>
                  <a:schemeClr val="tx1"/>
                </a:solidFill>
              </a:rPr>
              <a:t>Gas Chromatography is used to determine the concentration and speciation of VOCs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Ambient air samples are taken directly on the Physics and Atmospheric Sciences (PAS) rooftop lab at 1 or 3-hour intervals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Summa cannisters were also used to take samples throughout Pima County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Over 60 Summa cannister samples and over 12,000 ambient air samples have been taken</a:t>
            </a:r>
          </a:p>
          <a:p>
            <a:pPr lvl="1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Picture 4" descr="A picture containing indoor, kitchen, sitting, table&#10;&#10;Description automatically generated">
            <a:extLst>
              <a:ext uri="{FF2B5EF4-FFF2-40B4-BE49-F238E27FC236}">
                <a16:creationId xmlns:a16="http://schemas.microsoft.com/office/drawing/2014/main" id="{CD908755-A5FC-4B42-BA3A-521ECFEC7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6" r="51" b="23301"/>
          <a:stretch/>
        </p:blipFill>
        <p:spPr>
          <a:xfrm>
            <a:off x="1449579" y="3472909"/>
            <a:ext cx="5191756" cy="2560771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4B1A10D-08C0-4AEF-A6AC-E580E2F7E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07719" y="3794813"/>
            <a:ext cx="2564705" cy="1921291"/>
          </a:xfrm>
          <a:prstGeom prst="rect">
            <a:avLst/>
          </a:prstGeom>
        </p:spPr>
      </p:pic>
      <p:pic>
        <p:nvPicPr>
          <p:cNvPr id="9" name="Picture 8" descr="A picture containing outdoor, grass, standing, dog&#10;&#10;Description automatically generated">
            <a:extLst>
              <a:ext uri="{FF2B5EF4-FFF2-40B4-BE49-F238E27FC236}">
                <a16:creationId xmlns:a16="http://schemas.microsoft.com/office/drawing/2014/main" id="{4A0E468D-B977-4CEC-B0E9-EAC10EDC9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728379" y="3799420"/>
            <a:ext cx="2564706" cy="19241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6477EC-8336-4DE5-930A-C295F320BF4A}"/>
              </a:ext>
            </a:extLst>
          </p:cNvPr>
          <p:cNvSpPr txBox="1"/>
          <p:nvPr/>
        </p:nvSpPr>
        <p:spPr>
          <a:xfrm>
            <a:off x="2124124" y="6021494"/>
            <a:ext cx="519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Gas Chromatograph used to analyze air samples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5FD11-9080-48AE-B021-7EF3318806CE}"/>
              </a:ext>
            </a:extLst>
          </p:cNvPr>
          <p:cNvSpPr txBox="1"/>
          <p:nvPr/>
        </p:nvSpPr>
        <p:spPr>
          <a:xfrm>
            <a:off x="7081826" y="6021494"/>
            <a:ext cx="1921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PAS rooftop sampler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D280EB-0858-4EE9-A58A-DDD311F19AFC}"/>
              </a:ext>
            </a:extLst>
          </p:cNvPr>
          <p:cNvSpPr txBox="1"/>
          <p:nvPr/>
        </p:nvSpPr>
        <p:spPr>
          <a:xfrm>
            <a:off x="9363625" y="6023520"/>
            <a:ext cx="19241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Summa cannister</a:t>
            </a:r>
          </a:p>
        </p:txBody>
      </p:sp>
    </p:spTree>
    <p:extLst>
      <p:ext uri="{BB962C8B-B14F-4D97-AF65-F5344CB8AC3E}">
        <p14:creationId xmlns:p14="http://schemas.microsoft.com/office/powerpoint/2010/main" val="2898500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3057F-3483-46E2-839A-7D7245A1C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Sampling Locations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7ABF1FB-BDF6-451D-8030-735B53845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4246" y="1841529"/>
            <a:ext cx="5543506" cy="417887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4665C3-F3DD-4172-AAB6-7FA6491B67E9}"/>
              </a:ext>
            </a:extLst>
          </p:cNvPr>
          <p:cNvSpPr txBox="1"/>
          <p:nvPr/>
        </p:nvSpPr>
        <p:spPr>
          <a:xfrm>
            <a:off x="4657746" y="6001356"/>
            <a:ext cx="5543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Summa cannister sampling locations</a:t>
            </a:r>
          </a:p>
        </p:txBody>
      </p:sp>
    </p:spTree>
    <p:extLst>
      <p:ext uri="{BB962C8B-B14F-4D97-AF65-F5344CB8AC3E}">
        <p14:creationId xmlns:p14="http://schemas.microsoft.com/office/powerpoint/2010/main" val="214163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D29A4-3BD3-461C-A618-00AE28C51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Anthropogenic vs. Biogenic VOCs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2B118-222C-45B5-81EB-C4838C7F8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 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87787326-5A29-40F1-ABF7-F6D2B3D342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061654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62034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567B9-0C4C-4037-A917-90A3F39D1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 Concentration vs. Ozone Concentration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7742442-9B2F-4491-AC61-1BFCF53F16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421275"/>
              </p:ext>
            </p:extLst>
          </p:nvPr>
        </p:nvGraphicFramePr>
        <p:xfrm>
          <a:off x="1036320" y="1686334"/>
          <a:ext cx="10119360" cy="4498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89282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16A2-CBD6-40B3-82F2-8B343F42B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Seasonal Reactivity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D3B566-88B7-42BD-B667-F233F29C6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872955"/>
            <a:ext cx="7173326" cy="42296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0355B2E-6563-4965-AC79-C47A52374782}"/>
                  </a:ext>
                </a:extLst>
              </p:cNvPr>
              <p:cNvSpPr txBox="1"/>
              <p:nvPr/>
            </p:nvSpPr>
            <p:spPr>
              <a:xfrm>
                <a:off x="8503779" y="2170213"/>
                <a:ext cx="3459345" cy="670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𝑟𝑒𝑎𝑐𝑡𝑖𝑣𝑖𝑡𝑦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[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0355B2E-6563-4965-AC79-C47A52374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3779" y="2170213"/>
                <a:ext cx="3459345" cy="6707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D65CDE7-40E1-4564-B97B-341349512373}"/>
                  </a:ext>
                </a:extLst>
              </p:cNvPr>
              <p:cNvSpPr txBox="1"/>
              <p:nvPr/>
            </p:nvSpPr>
            <p:spPr>
              <a:xfrm>
                <a:off x="8590021" y="2840974"/>
                <a:ext cx="32822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𝑖𝑛𝑑𝑖𝑣𝑖𝑑𝑢𝑎𝑙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𝑉𝑂𝐶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𝑝𝑟𝑜𝑑𝑢𝑐𝑡𝑖𝑜𝑛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D65CDE7-40E1-4564-B97B-341349512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0021" y="2840974"/>
                <a:ext cx="3282245" cy="276999"/>
              </a:xfrm>
              <a:prstGeom prst="rect">
                <a:avLst/>
              </a:prstGeom>
              <a:blipFill>
                <a:blip r:embed="rId4"/>
                <a:stretch>
                  <a:fillRect l="-1299" t="-2222" r="-2041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F58CD0-9528-4ECF-B35C-3D64BB448CD5}"/>
                  </a:ext>
                </a:extLst>
              </p:cNvPr>
              <p:cNvSpPr txBox="1"/>
              <p:nvPr/>
            </p:nvSpPr>
            <p:spPr>
              <a:xfrm>
                <a:off x="9031841" y="3152001"/>
                <a:ext cx="26481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𝑐𝑜𝑛𝑠𝑡𝑎𝑛𝑡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𝑝𝑝𝑏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F58CD0-9528-4ECF-B35C-3D64BB448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1841" y="3152001"/>
                <a:ext cx="2648161" cy="276999"/>
              </a:xfrm>
              <a:prstGeom prst="rect">
                <a:avLst/>
              </a:prstGeom>
              <a:blipFill>
                <a:blip r:embed="rId5"/>
                <a:stretch>
                  <a:fillRect l="-1613" t="-4348" r="-2995" b="-3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BFAD29-E42F-44A3-A466-E80B0BB0C85B}"/>
                  </a:ext>
                </a:extLst>
              </p:cNvPr>
              <p:cNvSpPr txBox="1"/>
              <p:nvPr/>
            </p:nvSpPr>
            <p:spPr>
              <a:xfrm>
                <a:off x="8590021" y="3601528"/>
                <a:ext cx="21384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𝑖𝑛𝑑𝑖𝑣𝑖𝑑𝑢𝑎𝑙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𝑉𝑂𝐶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BFAD29-E42F-44A3-A466-E80B0BB0C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0021" y="3601528"/>
                <a:ext cx="2138406" cy="276999"/>
              </a:xfrm>
              <a:prstGeom prst="rect">
                <a:avLst/>
              </a:prstGeom>
              <a:blipFill>
                <a:blip r:embed="rId6"/>
                <a:stretch>
                  <a:fillRect l="-1994" r="-1994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6952FA-25A7-4A44-88AF-44C492F801B7}"/>
                  </a:ext>
                </a:extLst>
              </p:cNvPr>
              <p:cNvSpPr txBox="1"/>
              <p:nvPr/>
            </p:nvSpPr>
            <p:spPr>
              <a:xfrm>
                <a:off x="9091533" y="3908288"/>
                <a:ext cx="21201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𝑐𝑜𝑛𝑐𝑒𝑛𝑡𝑟𝑎𝑡𝑖𝑜𝑛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𝑝𝑝𝑏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6952FA-25A7-4A44-88AF-44C492F80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1533" y="3908288"/>
                <a:ext cx="2120196" cy="276999"/>
              </a:xfrm>
              <a:prstGeom prst="rect">
                <a:avLst/>
              </a:prstGeom>
              <a:blipFill>
                <a:blip r:embed="rId7"/>
                <a:stretch>
                  <a:fillRect l="-2299" t="-2174" r="-3736" b="-3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103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2732D-530F-40AB-99E7-754E4DB06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Tucson and Phoenix – Ozone Isopleth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CEDA4C-2A92-4454-B42E-9B62FECFF0A9}"/>
              </a:ext>
            </a:extLst>
          </p:cNvPr>
          <p:cNvSpPr txBox="1"/>
          <p:nvPr/>
        </p:nvSpPr>
        <p:spPr>
          <a:xfrm>
            <a:off x="8195745" y="2845468"/>
            <a:ext cx="1444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en-US" sz="3200" b="1" dirty="0"/>
              <a:t> </a:t>
            </a:r>
            <a:r>
              <a:rPr lang="en-US" b="1" dirty="0"/>
              <a:t>Tucson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23BFC1-5F8C-4E0C-A5B4-BB6D05E8E1B4}"/>
              </a:ext>
            </a:extLst>
          </p:cNvPr>
          <p:cNvSpPr txBox="1"/>
          <p:nvPr/>
        </p:nvSpPr>
        <p:spPr>
          <a:xfrm>
            <a:off x="8195745" y="3317814"/>
            <a:ext cx="144423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-</a:t>
            </a:r>
            <a:r>
              <a:rPr lang="en-US" sz="3200" b="1" dirty="0"/>
              <a:t> </a:t>
            </a:r>
            <a:r>
              <a:rPr lang="en-US" b="1" dirty="0"/>
              <a:t>Phoenix   </a:t>
            </a:r>
          </a:p>
          <a:p>
            <a:r>
              <a:rPr lang="en-US" b="1" dirty="0"/>
              <a:t>     (Estimate)</a:t>
            </a:r>
          </a:p>
          <a:p>
            <a:endParaRPr lang="en-US" b="1" dirty="0"/>
          </a:p>
          <a:p>
            <a:endParaRPr lang="en-US" b="1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C004625-28F5-408A-9EB9-34E5D8C02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559139"/>
              </p:ext>
            </p:extLst>
          </p:nvPr>
        </p:nvGraphicFramePr>
        <p:xfrm>
          <a:off x="4252453" y="2111320"/>
          <a:ext cx="3922546" cy="3554802"/>
        </p:xfrm>
        <a:graphic>
          <a:graphicData uri="http://schemas.openxmlformats.org/drawingml/2006/table">
            <a:tbl>
              <a:tblPr/>
              <a:tblGrid>
                <a:gridCol w="230738">
                  <a:extLst>
                    <a:ext uri="{9D8B030D-6E8A-4147-A177-3AD203B41FA5}">
                      <a16:colId xmlns:a16="http://schemas.microsoft.com/office/drawing/2014/main" val="124999598"/>
                    </a:ext>
                  </a:extLst>
                </a:gridCol>
                <a:gridCol w="230738">
                  <a:extLst>
                    <a:ext uri="{9D8B030D-6E8A-4147-A177-3AD203B41FA5}">
                      <a16:colId xmlns:a16="http://schemas.microsoft.com/office/drawing/2014/main" val="2211381576"/>
                    </a:ext>
                  </a:extLst>
                </a:gridCol>
                <a:gridCol w="230738">
                  <a:extLst>
                    <a:ext uri="{9D8B030D-6E8A-4147-A177-3AD203B41FA5}">
                      <a16:colId xmlns:a16="http://schemas.microsoft.com/office/drawing/2014/main" val="4233737291"/>
                    </a:ext>
                  </a:extLst>
                </a:gridCol>
                <a:gridCol w="230738">
                  <a:extLst>
                    <a:ext uri="{9D8B030D-6E8A-4147-A177-3AD203B41FA5}">
                      <a16:colId xmlns:a16="http://schemas.microsoft.com/office/drawing/2014/main" val="2591637818"/>
                    </a:ext>
                  </a:extLst>
                </a:gridCol>
                <a:gridCol w="230738">
                  <a:extLst>
                    <a:ext uri="{9D8B030D-6E8A-4147-A177-3AD203B41FA5}">
                      <a16:colId xmlns:a16="http://schemas.microsoft.com/office/drawing/2014/main" val="3499000016"/>
                    </a:ext>
                  </a:extLst>
                </a:gridCol>
                <a:gridCol w="230738">
                  <a:extLst>
                    <a:ext uri="{9D8B030D-6E8A-4147-A177-3AD203B41FA5}">
                      <a16:colId xmlns:a16="http://schemas.microsoft.com/office/drawing/2014/main" val="3859401857"/>
                    </a:ext>
                  </a:extLst>
                </a:gridCol>
                <a:gridCol w="230738">
                  <a:extLst>
                    <a:ext uri="{9D8B030D-6E8A-4147-A177-3AD203B41FA5}">
                      <a16:colId xmlns:a16="http://schemas.microsoft.com/office/drawing/2014/main" val="1314881911"/>
                    </a:ext>
                  </a:extLst>
                </a:gridCol>
                <a:gridCol w="230738">
                  <a:extLst>
                    <a:ext uri="{9D8B030D-6E8A-4147-A177-3AD203B41FA5}">
                      <a16:colId xmlns:a16="http://schemas.microsoft.com/office/drawing/2014/main" val="1078981126"/>
                    </a:ext>
                  </a:extLst>
                </a:gridCol>
                <a:gridCol w="230738">
                  <a:extLst>
                    <a:ext uri="{9D8B030D-6E8A-4147-A177-3AD203B41FA5}">
                      <a16:colId xmlns:a16="http://schemas.microsoft.com/office/drawing/2014/main" val="3667914494"/>
                    </a:ext>
                  </a:extLst>
                </a:gridCol>
                <a:gridCol w="230738">
                  <a:extLst>
                    <a:ext uri="{9D8B030D-6E8A-4147-A177-3AD203B41FA5}">
                      <a16:colId xmlns:a16="http://schemas.microsoft.com/office/drawing/2014/main" val="3667478751"/>
                    </a:ext>
                  </a:extLst>
                </a:gridCol>
                <a:gridCol w="230738">
                  <a:extLst>
                    <a:ext uri="{9D8B030D-6E8A-4147-A177-3AD203B41FA5}">
                      <a16:colId xmlns:a16="http://schemas.microsoft.com/office/drawing/2014/main" val="2482999745"/>
                    </a:ext>
                  </a:extLst>
                </a:gridCol>
                <a:gridCol w="230738">
                  <a:extLst>
                    <a:ext uri="{9D8B030D-6E8A-4147-A177-3AD203B41FA5}">
                      <a16:colId xmlns:a16="http://schemas.microsoft.com/office/drawing/2014/main" val="4190591133"/>
                    </a:ext>
                  </a:extLst>
                </a:gridCol>
                <a:gridCol w="230738">
                  <a:extLst>
                    <a:ext uri="{9D8B030D-6E8A-4147-A177-3AD203B41FA5}">
                      <a16:colId xmlns:a16="http://schemas.microsoft.com/office/drawing/2014/main" val="4144222684"/>
                    </a:ext>
                  </a:extLst>
                </a:gridCol>
                <a:gridCol w="230738">
                  <a:extLst>
                    <a:ext uri="{9D8B030D-6E8A-4147-A177-3AD203B41FA5}">
                      <a16:colId xmlns:a16="http://schemas.microsoft.com/office/drawing/2014/main" val="733786547"/>
                    </a:ext>
                  </a:extLst>
                </a:gridCol>
                <a:gridCol w="230738">
                  <a:extLst>
                    <a:ext uri="{9D8B030D-6E8A-4147-A177-3AD203B41FA5}">
                      <a16:colId xmlns:a16="http://schemas.microsoft.com/office/drawing/2014/main" val="353811138"/>
                    </a:ext>
                  </a:extLst>
                </a:gridCol>
                <a:gridCol w="230738">
                  <a:extLst>
                    <a:ext uri="{9D8B030D-6E8A-4147-A177-3AD203B41FA5}">
                      <a16:colId xmlns:a16="http://schemas.microsoft.com/office/drawing/2014/main" val="2181980651"/>
                    </a:ext>
                  </a:extLst>
                </a:gridCol>
                <a:gridCol w="230738">
                  <a:extLst>
                    <a:ext uri="{9D8B030D-6E8A-4147-A177-3AD203B41FA5}">
                      <a16:colId xmlns:a16="http://schemas.microsoft.com/office/drawing/2014/main" val="2819141474"/>
                    </a:ext>
                  </a:extLst>
                </a:gridCol>
              </a:tblGrid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451425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299783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448067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0433816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603568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4487566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5474412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142200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185891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6296910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3609371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4462834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26801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5238815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6670363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797719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9974720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9684492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6834076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2674707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926601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7943248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233926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1056507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007503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1928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801283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1442979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624488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441145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445721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207092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6524539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5481308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725927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346762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165371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8322203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5376352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649779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3509902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619455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310755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2436467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653544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0212758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8241864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061247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0190932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0860133"/>
                  </a:ext>
                </a:extLst>
              </a:tr>
              <a:tr h="69702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5167511"/>
                  </a:ext>
                </a:extLst>
              </a:tr>
            </a:tbl>
          </a:graphicData>
        </a:graphic>
      </p:graphicFrame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CA56244-9AB0-489F-AE2F-C276C3086CDC}"/>
              </a:ext>
            </a:extLst>
          </p:cNvPr>
          <p:cNvSpPr/>
          <p:nvPr/>
        </p:nvSpPr>
        <p:spPr>
          <a:xfrm rot="20486020">
            <a:off x="36531894" y="13641850"/>
            <a:ext cx="819643" cy="854660"/>
          </a:xfrm>
          <a:custGeom>
            <a:avLst/>
            <a:gdLst>
              <a:gd name="connsiteX0" fmla="*/ 529167 w 885026"/>
              <a:gd name="connsiteY0" fmla="*/ 814917 h 836084"/>
              <a:gd name="connsiteX1" fmla="*/ 529167 w 885026"/>
              <a:gd name="connsiteY1" fmla="*/ 814917 h 836084"/>
              <a:gd name="connsiteX2" fmla="*/ 433917 w 885026"/>
              <a:gd name="connsiteY2" fmla="*/ 825500 h 836084"/>
              <a:gd name="connsiteX3" fmla="*/ 402167 w 885026"/>
              <a:gd name="connsiteY3" fmla="*/ 836084 h 836084"/>
              <a:gd name="connsiteX4" fmla="*/ 95250 w 885026"/>
              <a:gd name="connsiteY4" fmla="*/ 825500 h 836084"/>
              <a:gd name="connsiteX5" fmla="*/ 21167 w 885026"/>
              <a:gd name="connsiteY5" fmla="*/ 804334 h 836084"/>
              <a:gd name="connsiteX6" fmla="*/ 0 w 885026"/>
              <a:gd name="connsiteY6" fmla="*/ 772584 h 836084"/>
              <a:gd name="connsiteX7" fmla="*/ 31750 w 885026"/>
              <a:gd name="connsiteY7" fmla="*/ 624417 h 836084"/>
              <a:gd name="connsiteX8" fmla="*/ 42334 w 885026"/>
              <a:gd name="connsiteY8" fmla="*/ 592667 h 836084"/>
              <a:gd name="connsiteX9" fmla="*/ 74084 w 885026"/>
              <a:gd name="connsiteY9" fmla="*/ 571500 h 836084"/>
              <a:gd name="connsiteX10" fmla="*/ 127000 w 885026"/>
              <a:gd name="connsiteY10" fmla="*/ 486834 h 836084"/>
              <a:gd name="connsiteX11" fmla="*/ 179917 w 885026"/>
              <a:gd name="connsiteY11" fmla="*/ 391584 h 836084"/>
              <a:gd name="connsiteX12" fmla="*/ 201084 w 885026"/>
              <a:gd name="connsiteY12" fmla="*/ 359834 h 836084"/>
              <a:gd name="connsiteX13" fmla="*/ 243417 w 885026"/>
              <a:gd name="connsiteY13" fmla="*/ 306917 h 836084"/>
              <a:gd name="connsiteX14" fmla="*/ 254000 w 885026"/>
              <a:gd name="connsiteY14" fmla="*/ 275167 h 836084"/>
              <a:gd name="connsiteX15" fmla="*/ 306917 w 885026"/>
              <a:gd name="connsiteY15" fmla="*/ 211667 h 836084"/>
              <a:gd name="connsiteX16" fmla="*/ 328084 w 885026"/>
              <a:gd name="connsiteY16" fmla="*/ 179917 h 836084"/>
              <a:gd name="connsiteX17" fmla="*/ 359834 w 885026"/>
              <a:gd name="connsiteY17" fmla="*/ 116417 h 836084"/>
              <a:gd name="connsiteX18" fmla="*/ 370417 w 885026"/>
              <a:gd name="connsiteY18" fmla="*/ 84667 h 836084"/>
              <a:gd name="connsiteX19" fmla="*/ 423334 w 885026"/>
              <a:gd name="connsiteY19" fmla="*/ 21167 h 836084"/>
              <a:gd name="connsiteX20" fmla="*/ 465667 w 885026"/>
              <a:gd name="connsiteY20" fmla="*/ 10584 h 836084"/>
              <a:gd name="connsiteX21" fmla="*/ 497417 w 885026"/>
              <a:gd name="connsiteY21" fmla="*/ 0 h 836084"/>
              <a:gd name="connsiteX22" fmla="*/ 571500 w 885026"/>
              <a:gd name="connsiteY22" fmla="*/ 10584 h 836084"/>
              <a:gd name="connsiteX23" fmla="*/ 603250 w 885026"/>
              <a:gd name="connsiteY23" fmla="*/ 31750 h 836084"/>
              <a:gd name="connsiteX24" fmla="*/ 635000 w 885026"/>
              <a:gd name="connsiteY24" fmla="*/ 42334 h 836084"/>
              <a:gd name="connsiteX25" fmla="*/ 730250 w 885026"/>
              <a:gd name="connsiteY25" fmla="*/ 116417 h 836084"/>
              <a:gd name="connsiteX26" fmla="*/ 762000 w 885026"/>
              <a:gd name="connsiteY26" fmla="*/ 127000 h 836084"/>
              <a:gd name="connsiteX27" fmla="*/ 825500 w 885026"/>
              <a:gd name="connsiteY27" fmla="*/ 222250 h 836084"/>
              <a:gd name="connsiteX28" fmla="*/ 846667 w 885026"/>
              <a:gd name="connsiteY28" fmla="*/ 254000 h 836084"/>
              <a:gd name="connsiteX29" fmla="*/ 867834 w 885026"/>
              <a:gd name="connsiteY29" fmla="*/ 285750 h 836084"/>
              <a:gd name="connsiteX30" fmla="*/ 867834 w 885026"/>
              <a:gd name="connsiteY30" fmla="*/ 486834 h 836084"/>
              <a:gd name="connsiteX31" fmla="*/ 825500 w 885026"/>
              <a:gd name="connsiteY31" fmla="*/ 635000 h 836084"/>
              <a:gd name="connsiteX32" fmla="*/ 814917 w 885026"/>
              <a:gd name="connsiteY32" fmla="*/ 698500 h 836084"/>
              <a:gd name="connsiteX33" fmla="*/ 772584 w 885026"/>
              <a:gd name="connsiteY33" fmla="*/ 762000 h 836084"/>
              <a:gd name="connsiteX34" fmla="*/ 698500 w 885026"/>
              <a:gd name="connsiteY34" fmla="*/ 804334 h 836084"/>
              <a:gd name="connsiteX35" fmla="*/ 666750 w 885026"/>
              <a:gd name="connsiteY35" fmla="*/ 814917 h 836084"/>
              <a:gd name="connsiteX36" fmla="*/ 423334 w 885026"/>
              <a:gd name="connsiteY36" fmla="*/ 814917 h 836084"/>
              <a:gd name="connsiteX37" fmla="*/ 359834 w 885026"/>
              <a:gd name="connsiteY37" fmla="*/ 836084 h 836084"/>
              <a:gd name="connsiteX38" fmla="*/ 381000 w 885026"/>
              <a:gd name="connsiteY38" fmla="*/ 804334 h 836084"/>
              <a:gd name="connsiteX39" fmla="*/ 529167 w 885026"/>
              <a:gd name="connsiteY39" fmla="*/ 814917 h 836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85026" h="836084">
                <a:moveTo>
                  <a:pt x="529167" y="814917"/>
                </a:moveTo>
                <a:lnTo>
                  <a:pt x="529167" y="814917"/>
                </a:lnTo>
                <a:cubicBezTo>
                  <a:pt x="497417" y="818445"/>
                  <a:pt x="465428" y="820248"/>
                  <a:pt x="433917" y="825500"/>
                </a:cubicBezTo>
                <a:cubicBezTo>
                  <a:pt x="422913" y="827334"/>
                  <a:pt x="413323" y="836084"/>
                  <a:pt x="402167" y="836084"/>
                </a:cubicBezTo>
                <a:cubicBezTo>
                  <a:pt x="299801" y="836084"/>
                  <a:pt x="197556" y="829028"/>
                  <a:pt x="95250" y="825500"/>
                </a:cubicBezTo>
                <a:cubicBezTo>
                  <a:pt x="92485" y="824809"/>
                  <a:pt x="28068" y="809855"/>
                  <a:pt x="21167" y="804334"/>
                </a:cubicBezTo>
                <a:cubicBezTo>
                  <a:pt x="11235" y="796388"/>
                  <a:pt x="7056" y="783167"/>
                  <a:pt x="0" y="772584"/>
                </a:cubicBezTo>
                <a:cubicBezTo>
                  <a:pt x="19016" y="563417"/>
                  <a:pt x="-13406" y="714730"/>
                  <a:pt x="31750" y="624417"/>
                </a:cubicBezTo>
                <a:cubicBezTo>
                  <a:pt x="36739" y="614439"/>
                  <a:pt x="35365" y="601378"/>
                  <a:pt x="42334" y="592667"/>
                </a:cubicBezTo>
                <a:cubicBezTo>
                  <a:pt x="50280" y="582735"/>
                  <a:pt x="63501" y="578556"/>
                  <a:pt x="74084" y="571500"/>
                </a:cubicBezTo>
                <a:cubicBezTo>
                  <a:pt x="99272" y="495933"/>
                  <a:pt x="76685" y="520376"/>
                  <a:pt x="127000" y="486834"/>
                </a:cubicBezTo>
                <a:cubicBezTo>
                  <a:pt x="145629" y="430951"/>
                  <a:pt x="131396" y="464365"/>
                  <a:pt x="179917" y="391584"/>
                </a:cubicBezTo>
                <a:lnTo>
                  <a:pt x="201084" y="359834"/>
                </a:lnTo>
                <a:cubicBezTo>
                  <a:pt x="227685" y="280030"/>
                  <a:pt x="188708" y="375304"/>
                  <a:pt x="243417" y="306917"/>
                </a:cubicBezTo>
                <a:cubicBezTo>
                  <a:pt x="250386" y="298206"/>
                  <a:pt x="249011" y="285145"/>
                  <a:pt x="254000" y="275167"/>
                </a:cubicBezTo>
                <a:cubicBezTo>
                  <a:pt x="273706" y="235754"/>
                  <a:pt x="277661" y="246774"/>
                  <a:pt x="306917" y="211667"/>
                </a:cubicBezTo>
                <a:cubicBezTo>
                  <a:pt x="315060" y="201896"/>
                  <a:pt x="321028" y="190500"/>
                  <a:pt x="328084" y="179917"/>
                </a:cubicBezTo>
                <a:cubicBezTo>
                  <a:pt x="354685" y="100113"/>
                  <a:pt x="318802" y="198481"/>
                  <a:pt x="359834" y="116417"/>
                </a:cubicBezTo>
                <a:cubicBezTo>
                  <a:pt x="364823" y="106439"/>
                  <a:pt x="365428" y="94645"/>
                  <a:pt x="370417" y="84667"/>
                </a:cubicBezTo>
                <a:cubicBezTo>
                  <a:pt x="379184" y="67133"/>
                  <a:pt x="406950" y="30529"/>
                  <a:pt x="423334" y="21167"/>
                </a:cubicBezTo>
                <a:cubicBezTo>
                  <a:pt x="435963" y="13951"/>
                  <a:pt x="451681" y="14580"/>
                  <a:pt x="465667" y="10584"/>
                </a:cubicBezTo>
                <a:cubicBezTo>
                  <a:pt x="476394" y="7519"/>
                  <a:pt x="486834" y="3528"/>
                  <a:pt x="497417" y="0"/>
                </a:cubicBezTo>
                <a:cubicBezTo>
                  <a:pt x="522111" y="3528"/>
                  <a:pt x="547607" y="3416"/>
                  <a:pt x="571500" y="10584"/>
                </a:cubicBezTo>
                <a:cubicBezTo>
                  <a:pt x="583683" y="14239"/>
                  <a:pt x="591873" y="26062"/>
                  <a:pt x="603250" y="31750"/>
                </a:cubicBezTo>
                <a:cubicBezTo>
                  <a:pt x="613228" y="36739"/>
                  <a:pt x="624417" y="38806"/>
                  <a:pt x="635000" y="42334"/>
                </a:cubicBezTo>
                <a:cubicBezTo>
                  <a:pt x="662395" y="69729"/>
                  <a:pt x="692273" y="103758"/>
                  <a:pt x="730250" y="116417"/>
                </a:cubicBezTo>
                <a:lnTo>
                  <a:pt x="762000" y="127000"/>
                </a:lnTo>
                <a:lnTo>
                  <a:pt x="825500" y="222250"/>
                </a:lnTo>
                <a:lnTo>
                  <a:pt x="846667" y="254000"/>
                </a:lnTo>
                <a:lnTo>
                  <a:pt x="867834" y="285750"/>
                </a:lnTo>
                <a:cubicBezTo>
                  <a:pt x="894902" y="366957"/>
                  <a:pt x="886203" y="327637"/>
                  <a:pt x="867834" y="486834"/>
                </a:cubicBezTo>
                <a:cubicBezTo>
                  <a:pt x="856917" y="581450"/>
                  <a:pt x="856905" y="572192"/>
                  <a:pt x="825500" y="635000"/>
                </a:cubicBezTo>
                <a:cubicBezTo>
                  <a:pt x="821972" y="656167"/>
                  <a:pt x="823170" y="678692"/>
                  <a:pt x="814917" y="698500"/>
                </a:cubicBezTo>
                <a:cubicBezTo>
                  <a:pt x="805133" y="721982"/>
                  <a:pt x="793751" y="747889"/>
                  <a:pt x="772584" y="762000"/>
                </a:cubicBezTo>
                <a:cubicBezTo>
                  <a:pt x="740698" y="783258"/>
                  <a:pt x="736098" y="788221"/>
                  <a:pt x="698500" y="804334"/>
                </a:cubicBezTo>
                <a:cubicBezTo>
                  <a:pt x="688246" y="808728"/>
                  <a:pt x="677333" y="811389"/>
                  <a:pt x="666750" y="814917"/>
                </a:cubicBezTo>
                <a:cubicBezTo>
                  <a:pt x="558905" y="806621"/>
                  <a:pt x="524767" y="795898"/>
                  <a:pt x="423334" y="814917"/>
                </a:cubicBezTo>
                <a:cubicBezTo>
                  <a:pt x="401404" y="819029"/>
                  <a:pt x="359834" y="836084"/>
                  <a:pt x="359834" y="836084"/>
                </a:cubicBezTo>
                <a:lnTo>
                  <a:pt x="381000" y="804334"/>
                </a:lnTo>
                <a:lnTo>
                  <a:pt x="529167" y="8149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080C58-97FF-423B-BF4B-F2969EFC3FDC}"/>
              </a:ext>
            </a:extLst>
          </p:cNvPr>
          <p:cNvCxnSpPr/>
          <p:nvPr/>
        </p:nvCxnSpPr>
        <p:spPr>
          <a:xfrm flipV="1">
            <a:off x="37033560" y="7553669"/>
            <a:ext cx="5900907" cy="13222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2636C31-8997-4A54-A68A-C244B7CA1D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2435044"/>
              </p:ext>
            </p:extLst>
          </p:nvPr>
        </p:nvGraphicFramePr>
        <p:xfrm>
          <a:off x="36801598" y="8744232"/>
          <a:ext cx="6445607" cy="6354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B8776935-5992-4094-B4EA-A12AA7C5D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0" y="1847427"/>
            <a:ext cx="4399648" cy="422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03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F7CB0-7BD3-4F5D-BEA2-9FFAA8A07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66AEE-3B2D-43F6-90C0-DADED0562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dirty="0"/>
              <a:t>Plant emissions are responsible for a significant amount of VOC production, especially on days with elevated ozone levels</a:t>
            </a:r>
          </a:p>
          <a:p>
            <a:pPr lvl="1"/>
            <a:r>
              <a:rPr lang="en-US" sz="2000" dirty="0"/>
              <a:t>The largest contributors to ozone production in Tucson are anthropogenic emissions</a:t>
            </a:r>
          </a:p>
          <a:p>
            <a:pPr lvl="1"/>
            <a:r>
              <a:rPr lang="en-US" sz="2000" dirty="0"/>
              <a:t>Ozone production generally increases with VOC concentrations</a:t>
            </a:r>
          </a:p>
          <a:p>
            <a:pPr lvl="1"/>
            <a:r>
              <a:rPr lang="en-US" sz="2000" dirty="0"/>
              <a:t>Total VOC reactivity varies seasonally </a:t>
            </a:r>
          </a:p>
          <a:p>
            <a:pPr lvl="1"/>
            <a:r>
              <a:rPr lang="en-US" sz="2000" dirty="0"/>
              <a:t>Tucson appears to be NOx-limited </a:t>
            </a:r>
          </a:p>
          <a:p>
            <a:pPr lvl="1"/>
            <a:r>
              <a:rPr lang="en-US" sz="2000" dirty="0"/>
              <a:t>Tucson NOx appears to be lower than Phoenix </a:t>
            </a:r>
          </a:p>
          <a:p>
            <a:pPr lvl="1"/>
            <a:r>
              <a:rPr lang="en-US" sz="2000" dirty="0"/>
              <a:t>Tucson VOC appears to be comparable to Phoenix</a:t>
            </a:r>
          </a:p>
          <a:p>
            <a:pPr lvl="1"/>
            <a:r>
              <a:rPr lang="en-US" sz="2000" dirty="0"/>
              <a:t>Further research is required to confirm these findings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6534690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14467</TotalTime>
  <Words>496</Words>
  <Application>Microsoft Office PowerPoint</Application>
  <PresentationFormat>Widescreen</PresentationFormat>
  <Paragraphs>67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Calibri Light</vt:lpstr>
      <vt:lpstr>Cambria Math</vt:lpstr>
      <vt:lpstr>Retrospect</vt:lpstr>
      <vt:lpstr>The Contribution of Plants and Pollution to Tucson’s Urban Ozone Problem </vt:lpstr>
      <vt:lpstr>Background</vt:lpstr>
      <vt:lpstr>Procedure</vt:lpstr>
      <vt:lpstr>Sampling Locations</vt:lpstr>
      <vt:lpstr>Anthropogenic vs. Biogenic VOCs</vt:lpstr>
      <vt:lpstr>VOC Concentration vs. Ozone Concentration</vt:lpstr>
      <vt:lpstr>Seasonal Reactivity</vt:lpstr>
      <vt:lpstr>Tucson and Phoenix – Ozone Isopleth</vt:lpstr>
      <vt:lpstr>Conclusions</vt:lpstr>
      <vt:lpstr>Thank you</vt:lpstr>
      <vt:lpstr>PowerPoint Presentation</vt:lpstr>
      <vt:lpstr>PowerPoint Presentation</vt:lpstr>
      <vt:lpstr>NOx Concentration vs. Ozone Concentration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Photodegradation of Onium Photoacid Generators under UV Irradiation: Identification and Evaluation of Photoproducts</dc:title>
  <dc:creator>Richard Pepel</dc:creator>
  <cp:lastModifiedBy>Richard Pepel</cp:lastModifiedBy>
  <cp:revision>60</cp:revision>
  <dcterms:created xsi:type="dcterms:W3CDTF">2020-04-01T23:02:50Z</dcterms:created>
  <dcterms:modified xsi:type="dcterms:W3CDTF">2021-04-03T01:15:38Z</dcterms:modified>
</cp:coreProperties>
</file>